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rts/chart3.xml" ContentType="application/vnd.openxmlformats-officedocument.drawingml.chart+xml"/>
  <Override PartName="/ppt/charts/chart4.xml" ContentType="application/vnd.openxmlformats-officedocument.drawingml.char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88" r:id="rId3"/>
    <p:sldId id="257" r:id="rId4"/>
    <p:sldId id="258" r:id="rId5"/>
    <p:sldId id="289" r:id="rId6"/>
    <p:sldId id="259" r:id="rId7"/>
    <p:sldId id="287" r:id="rId8"/>
    <p:sldId id="277" r:id="rId9"/>
    <p:sldId id="278" r:id="rId10"/>
    <p:sldId id="286" r:id="rId11"/>
    <p:sldId id="268" r:id="rId12"/>
    <p:sldId id="269" r:id="rId13"/>
    <p:sldId id="273" r:id="rId14"/>
    <p:sldId id="275" r:id="rId15"/>
    <p:sldId id="282" r:id="rId16"/>
    <p:sldId id="260" r:id="rId17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4DED"/>
    <a:srgbClr val="4134F0"/>
    <a:srgbClr val="FDFDFD"/>
    <a:srgbClr val="EBFAFF"/>
    <a:srgbClr val="EEB500"/>
    <a:srgbClr val="D9F5FF"/>
    <a:srgbClr val="FFFF00"/>
    <a:srgbClr val="FCF973"/>
    <a:srgbClr val="FFFFB9"/>
    <a:srgbClr val="FFFF8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54" autoAdjust="0"/>
  </p:normalViewPr>
  <p:slideViewPr>
    <p:cSldViewPr>
      <p:cViewPr>
        <p:scale>
          <a:sx n="80" d="100"/>
          <a:sy n="80" d="100"/>
        </p:scale>
        <p:origin x="-1356" y="178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1974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Documents%20and%20Settings\WS911\&#1052;&#1086;&#1080;%20&#1076;&#1086;&#1082;&#1091;&#1084;&#1077;&#1085;&#1090;&#1099;\Downloads\&#1044;&#1080;&#1072;&#1075;&#1088;&#1072;&#1084;&#1084;&#1099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H:\Documents%20and%20Settings\WS911\&#1052;&#1086;&#1080;%20&#1076;&#1086;&#1082;&#1091;&#1084;&#1077;&#1085;&#1090;&#1099;\Downloads\&#1044;&#1080;&#1072;&#1075;&#1088;&#1072;&#1084;&#1084;&#1099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H:\Documents%20and%20Settings\WS911\&#1052;&#1086;&#1080;%20&#1076;&#1086;&#1082;&#1091;&#1084;&#1077;&#1085;&#1090;&#1099;\Downloads\&#1044;&#1080;&#1072;&#1075;&#1088;&#1072;&#1084;&#1084;&#1099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1200" dirty="0"/>
              <a:t>Добровольцы - участники ВНД</a:t>
            </a:r>
          </a:p>
        </c:rich>
      </c:tx>
      <c:layout>
        <c:manualLayout>
          <c:xMode val="edge"/>
          <c:yMode val="edge"/>
          <c:x val="0.22287323862723929"/>
          <c:y val="2.3845011182434289E-2"/>
        </c:manualLayout>
      </c:layout>
    </c:title>
    <c:plotArea>
      <c:layout/>
      <c:doughnutChart>
        <c:varyColors val="1"/>
        <c:ser>
          <c:idx val="0"/>
          <c:order val="0"/>
          <c:tx>
            <c:v>Добровольцы - участники ВНД</c:v>
          </c:tx>
          <c:spPr>
            <a:solidFill>
              <a:srgbClr val="FFC000"/>
            </a:solidFill>
          </c:spPr>
          <c:dPt>
            <c:idx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4.8089178544221704E-3"/>
                  <c:y val="-6.8555971782777577E-3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baseline="0" dirty="0"/>
                      <a:t>31158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4.7006010591217534E-2"/>
                  <c:y val="1.614383354888284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baseline="0" dirty="0"/>
                      <a:t>138952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700" b="1" baseline="0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Лист1!$B$4:$B$5</c:f>
              <c:strCache>
                <c:ptCount val="2"/>
                <c:pt idx="0">
                  <c:v>Другие</c:v>
                </c:pt>
                <c:pt idx="1">
                  <c:v>Молодежь (до 30 лет)</c:v>
                </c:pt>
              </c:strCache>
            </c:strRef>
          </c:cat>
          <c:val>
            <c:numRef>
              <c:f>Лист1!$C$4:$C$5</c:f>
              <c:numCache>
                <c:formatCode>General</c:formatCode>
                <c:ptCount val="2"/>
                <c:pt idx="0">
                  <c:v>31158</c:v>
                </c:pt>
                <c:pt idx="1">
                  <c:v>138952</c:v>
                </c:pt>
              </c:numCache>
            </c:numRef>
          </c:val>
        </c:ser>
        <c:firstSliceAng val="0"/>
        <c:holeSize val="50"/>
      </c:doughnutChart>
    </c:plotArea>
    <c:legend>
      <c:legendPos val="b"/>
      <c:legendEntry>
        <c:idx val="0"/>
        <c:txPr>
          <a:bodyPr/>
          <a:lstStyle/>
          <a:p>
            <a:pPr rtl="0">
              <a:defRPr sz="1200" b="1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 rtl="0">
              <a:defRPr sz="1200" b="1" baseline="0"/>
            </a:pPr>
            <a:endParaRPr lang="ru-RU"/>
          </a:p>
        </c:txPr>
      </c:legendEntry>
      <c:layout>
        <c:manualLayout>
          <c:xMode val="edge"/>
          <c:yMode val="edge"/>
          <c:x val="0.1981483674924161"/>
          <c:y val="0.80809283359200945"/>
          <c:w val="0.59268521577034761"/>
          <c:h val="8.2570380757200745E-2"/>
        </c:manualLayout>
      </c:layout>
      <c:txPr>
        <a:bodyPr/>
        <a:lstStyle/>
        <a:p>
          <a:pPr rtl="0">
            <a:defRPr sz="1200" b="1" baseline="0"/>
          </a:pPr>
          <a:endParaRPr lang="ru-RU"/>
        </a:p>
      </c:txPr>
    </c:legend>
    <c:plotVisOnly val="1"/>
  </c:chart>
  <c:spPr>
    <a:noFill/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1200"/>
          </a:pPr>
          <a:endParaRPr lang="ru-RU"/>
        </a:p>
      </c:txPr>
    </c:title>
    <c:plotArea>
      <c:layout/>
      <c:barChart>
        <c:barDir val="bar"/>
        <c:grouping val="clustered"/>
        <c:ser>
          <c:idx val="0"/>
          <c:order val="0"/>
          <c:tx>
            <c:v>Количество добровольческих услуг, оказанных:</c:v>
          </c:tx>
          <c:spPr>
            <a:solidFill>
              <a:srgbClr val="FF000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dirty="0"/>
                      <a:t>7155</a:t>
                    </a: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 dirty="0"/>
                      <a:t>2139</a:t>
                    </a:r>
                  </a:p>
                </c:rich>
              </c:tx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200" dirty="0"/>
                      <a:t>1574</a:t>
                    </a:r>
                  </a:p>
                </c:rich>
              </c:tx>
              <c:showVal val="1"/>
            </c:dLbl>
            <c:dLbl>
              <c:idx val="3"/>
              <c:layout>
                <c:manualLayout>
                  <c:x val="-0.20535408218044124"/>
                  <c:y val="4.3360144925309804E-3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/>
                      <a:t>11953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 b="1" baseline="0"/>
                </a:pPr>
                <a:endParaRPr lang="ru-RU"/>
              </a:p>
            </c:txPr>
            <c:showVal val="1"/>
          </c:dLbls>
          <c:cat>
            <c:strRef>
              <c:f>Лист1!$B$29:$B$32</c:f>
              <c:strCache>
                <c:ptCount val="4"/>
                <c:pt idx="0">
                  <c:v>Ветеранам Великой Отечественной войны</c:v>
                </c:pt>
                <c:pt idx="1">
                  <c:v>Больным детям, детям-сиротам</c:v>
                </c:pt>
                <c:pt idx="2">
                  <c:v>Организациям</c:v>
                </c:pt>
                <c:pt idx="3">
                  <c:v>Другим категориям населения</c:v>
                </c:pt>
              </c:strCache>
            </c:strRef>
          </c:cat>
          <c:val>
            <c:numRef>
              <c:f>Лист1!$C$29:$C$32</c:f>
              <c:numCache>
                <c:formatCode>General</c:formatCode>
                <c:ptCount val="4"/>
                <c:pt idx="0">
                  <c:v>7155</c:v>
                </c:pt>
                <c:pt idx="1">
                  <c:v>2139</c:v>
                </c:pt>
                <c:pt idx="2">
                  <c:v>1574</c:v>
                </c:pt>
                <c:pt idx="3">
                  <c:v>11953</c:v>
                </c:pt>
              </c:numCache>
            </c:numRef>
          </c:val>
        </c:ser>
        <c:axId val="69673344"/>
        <c:axId val="69674880"/>
      </c:barChart>
      <c:catAx>
        <c:axId val="69673344"/>
        <c:scaling>
          <c:orientation val="minMax"/>
        </c:scaling>
        <c:axPos val="l"/>
        <c:tickLblPos val="nextTo"/>
        <c:txPr>
          <a:bodyPr/>
          <a:lstStyle/>
          <a:p>
            <a:pPr>
              <a:defRPr sz="1200" b="1" baseline="0"/>
            </a:pPr>
            <a:endParaRPr lang="ru-RU"/>
          </a:p>
        </c:txPr>
        <c:crossAx val="69674880"/>
        <c:crosses val="autoZero"/>
        <c:auto val="1"/>
        <c:lblAlgn val="r"/>
        <c:lblOffset val="100"/>
      </c:catAx>
      <c:valAx>
        <c:axId val="69674880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1200" baseline="0"/>
            </a:pPr>
            <a:endParaRPr lang="ru-RU"/>
          </a:p>
        </c:txPr>
        <c:crossAx val="69673344"/>
        <c:crosses val="autoZero"/>
        <c:crossBetween val="between"/>
      </c:valAx>
      <c:spPr>
        <a:noFill/>
      </c:spPr>
    </c:plotArea>
    <c:plotVisOnly val="1"/>
  </c:chart>
  <c:spPr>
    <a:noFill/>
  </c:sp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EEB500"/>
            </a:solidFill>
          </c:spPr>
          <c:dPt>
            <c:idx val="0"/>
            <c:spPr>
              <a:solidFill>
                <a:srgbClr val="FF0000"/>
              </a:solidFill>
            </c:spPr>
          </c:dPt>
          <c:dPt>
            <c:idx val="1"/>
            <c:spPr>
              <a:solidFill>
                <a:srgbClr val="92D050"/>
              </a:solidFill>
            </c:spPr>
          </c:dPt>
          <c:dPt>
            <c:idx val="2"/>
            <c:spPr>
              <a:solidFill>
                <a:srgbClr val="374DED"/>
              </a:solidFill>
            </c:spPr>
          </c:dPt>
          <c:dPt>
            <c:idx val="4"/>
            <c:spPr>
              <a:solidFill>
                <a:srgbClr val="7030A0"/>
              </a:solidFill>
            </c:spPr>
          </c:dPt>
          <c:dPt>
            <c:idx val="5"/>
            <c:spPr>
              <a:solidFill>
                <a:srgbClr val="FFFF00"/>
              </a:solidFill>
            </c:spPr>
          </c:dPt>
          <c:dPt>
            <c:idx val="6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200" b="1" baseline="0"/>
                </a:pPr>
                <a:endParaRPr lang="ru-RU"/>
              </a:p>
            </c:txPr>
            <c:showVal val="1"/>
          </c:dLbls>
          <c:cat>
            <c:strRef>
              <c:f>Лист1!$B$75:$C$81</c:f>
              <c:strCache>
                <c:ptCount val="7"/>
                <c:pt idx="0">
                  <c:v>вещей,  ед. </c:v>
                </c:pt>
                <c:pt idx="1">
                  <c:v>обувь, пар</c:v>
                </c:pt>
                <c:pt idx="2">
                  <c:v>канцелярских наборов, ед.</c:v>
                </c:pt>
                <c:pt idx="3">
                  <c:v>книг, ед.</c:v>
                </c:pt>
                <c:pt idx="4">
                  <c:v>средства личной гигиены, ед.</c:v>
                </c:pt>
                <c:pt idx="5">
                  <c:v>игрушек, ед.</c:v>
                </c:pt>
                <c:pt idx="6">
                  <c:v>другое</c:v>
                </c:pt>
              </c:strCache>
            </c:strRef>
          </c:cat>
          <c:val>
            <c:numRef>
              <c:f>Лист1!$D$75:$D$81</c:f>
              <c:numCache>
                <c:formatCode>General</c:formatCode>
                <c:ptCount val="7"/>
                <c:pt idx="0">
                  <c:v>17600</c:v>
                </c:pt>
                <c:pt idx="1">
                  <c:v>1475</c:v>
                </c:pt>
                <c:pt idx="2">
                  <c:v>6262</c:v>
                </c:pt>
                <c:pt idx="3">
                  <c:v>6472</c:v>
                </c:pt>
                <c:pt idx="4">
                  <c:v>4139</c:v>
                </c:pt>
                <c:pt idx="5">
                  <c:v>7449</c:v>
                </c:pt>
                <c:pt idx="6">
                  <c:v>4013</c:v>
                </c:pt>
              </c:numCache>
            </c:numRef>
          </c:val>
        </c:ser>
        <c:axId val="69722112"/>
        <c:axId val="69723648"/>
      </c:barChart>
      <c:catAx>
        <c:axId val="69722112"/>
        <c:scaling>
          <c:orientation val="minMax"/>
        </c:scaling>
        <c:delete val="1"/>
        <c:axPos val="b"/>
        <c:majorGridlines>
          <c:spPr>
            <a:ln>
              <a:solidFill>
                <a:schemeClr val="accent1"/>
              </a:solidFill>
            </a:ln>
          </c:spPr>
        </c:majorGridlines>
        <c:majorTickMark val="cross"/>
        <c:tickLblPos val="none"/>
        <c:crossAx val="69723648"/>
        <c:crosses val="autoZero"/>
        <c:auto val="1"/>
        <c:lblAlgn val="ctr"/>
        <c:lblOffset val="100"/>
      </c:catAx>
      <c:valAx>
        <c:axId val="69723648"/>
        <c:scaling>
          <c:orientation val="minMax"/>
        </c:scaling>
        <c:axPos val="l"/>
        <c:majorGridlines/>
        <c:numFmt formatCode="General" sourceLinked="1"/>
        <c:tickLblPos val="nextTo"/>
        <c:crossAx val="69722112"/>
        <c:crosses val="autoZero"/>
        <c:crossBetween val="between"/>
      </c:valAx>
    </c:plotArea>
    <c:plotVisOnly val="1"/>
  </c:chart>
  <c:spPr>
    <a:noFill/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2833099547633725"/>
          <c:y val="0.15027994401948724"/>
          <c:w val="0.81203133930358529"/>
          <c:h val="0.7468229069075246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D9D-4F09-89AE-E9316340B979}"/>
              </c:ext>
            </c:extLst>
          </c:dPt>
          <c:dPt>
            <c:idx val="1"/>
            <c:spPr>
              <a:solidFill>
                <a:srgbClr val="FF0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D9D-4F09-89AE-E9316340B979}"/>
              </c:ext>
            </c:extLst>
          </c:dPt>
          <c:dPt>
            <c:idx val="2"/>
            <c:spPr>
              <a:solidFill>
                <a:srgbClr val="4134F0"/>
              </a:solidFill>
              <a:ln w="19050">
                <a:solidFill>
                  <a:schemeClr val="accen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D9D-4F09-89AE-E9316340B979}"/>
              </c:ext>
            </c:extLst>
          </c:dPt>
          <c:dPt>
            <c:idx val="3"/>
            <c:spPr>
              <a:solidFill>
                <a:srgbClr val="FFC000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BD9D-4F09-89AE-E9316340B979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D9D-4F09-89AE-E9316340B979}"/>
              </c:ext>
            </c:extLst>
          </c:dPt>
          <c:dPt>
            <c:idx val="5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DB3-4294-B9B6-5F2035F63427}"/>
              </c:ext>
            </c:extLst>
          </c:dPt>
          <c:dLbls>
            <c:dLbl>
              <c:idx val="0"/>
              <c:layout>
                <c:manualLayout>
                  <c:x val="-0.14953971046203057"/>
                  <c:y val="0.1041650392429215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bg1"/>
                        </a:solidFill>
                      </a:rPr>
                      <a:t>32</a:t>
                    </a:r>
                    <a:r>
                      <a:rPr lang="ru-RU" sz="2000" b="1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howCatName val="1"/>
              <c:showPercent val="1"/>
            </c:dLbl>
            <c:dLbl>
              <c:idx val="1"/>
              <c:layout>
                <c:manualLayout>
                  <c:x val="-0.10481351177193361"/>
                  <c:y val="-8.1276703698771491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bg1"/>
                        </a:solidFill>
                      </a:rPr>
                      <a:t>7</a:t>
                    </a:r>
                    <a:r>
                      <a:rPr lang="ru-RU" sz="2000" b="1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howCatName val="1"/>
              <c:showPercent val="1"/>
            </c:dLbl>
            <c:dLbl>
              <c:idx val="2"/>
              <c:layout>
                <c:manualLayout>
                  <c:x val="0.20274288224337059"/>
                  <c:y val="-6.8291536131783029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bg1"/>
                        </a:solidFill>
                      </a:rPr>
                      <a:t>55</a:t>
                    </a:r>
                    <a:r>
                      <a:rPr lang="ru-RU" sz="2000" b="1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howCatName val="1"/>
              <c:showPercent val="1"/>
            </c:dLbl>
            <c:dLbl>
              <c:idx val="3"/>
              <c:layout>
                <c:manualLayout>
                  <c:x val="3.7433360061827944E-2"/>
                  <c:y val="0.11648014220645679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bg1"/>
                        </a:solidFill>
                      </a:rPr>
                      <a:t>6</a:t>
                    </a:r>
                    <a:r>
                      <a:rPr lang="ru-RU" sz="2000" b="1" dirty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showCatName val="1"/>
              <c:showPercent val="1"/>
            </c:dLbl>
            <c:dLbl>
              <c:idx val="4"/>
              <c:delete val="1"/>
            </c:dLbl>
            <c:dLbl>
              <c:idx val="5"/>
              <c:delete val="1"/>
            </c:dLbl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Sheet1!$A$2:$A$7</c:f>
              <c:strCache>
                <c:ptCount val="4"/>
                <c:pt idx="0">
                  <c:v>Административные расходы</c:v>
                </c:pt>
                <c:pt idx="1">
                  <c:v>Хозяйственные разходы</c:v>
                </c:pt>
                <c:pt idx="2">
                  <c:v>Организация мероприятий и выполнение проетов</c:v>
                </c:pt>
                <c:pt idx="3">
                  <c:v>Прочие расходы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1156000</c:v>
                </c:pt>
                <c:pt idx="1">
                  <c:v>261000</c:v>
                </c:pt>
                <c:pt idx="2">
                  <c:v>1963000</c:v>
                </c:pt>
                <c:pt idx="3">
                  <c:v>229000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9D-4F09-89AE-E9316340B979}"/>
            </c:ext>
          </c:extLst>
        </c:ser>
        <c:dLbls>
          <c:showCatName val="1"/>
          <c:showPercent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0.12541</cdr:x>
      <cdr:y>0.31707</cdr:y>
    </cdr:from>
    <cdr:to>
      <cdr:x>0.17503</cdr:x>
      <cdr:y>0.43105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2918" y="928694"/>
          <a:ext cx="214810" cy="3338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ru-RU" sz="1700" b="1" dirty="0" smtClean="0"/>
            <a:t>*</a:t>
          </a:r>
          <a:endParaRPr lang="ru-RU" sz="17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73C7A-0DD9-4AB2-8748-DE784ED2EF64}" type="datetimeFigureOut">
              <a:rPr lang="ru-RU" smtClean="0"/>
              <a:pPr/>
              <a:t>16.07.2020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6DE99-74C1-4232-942F-C48D4248FA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41874-7882-4219-9412-22871CB7A5E2}" type="datetimeFigureOut">
              <a:rPr lang="ru-RU" smtClean="0"/>
              <a:pPr/>
              <a:t>16.07.2020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48BA8-4963-4DEB-8DCD-E947A622FA4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48BA8-4963-4DEB-8DCD-E947A622FA42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7B5C-A4A8-473B-B7EB-84B516FEF829}" type="datetime1">
              <a:rPr lang="ru-RU" smtClean="0"/>
              <a:pPr/>
              <a:t>16.07.2020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Годовой отчет Союза Молодежи Кузбасса 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AAC43-ADDC-4A8E-AAAE-3ADD591ACA9B}" type="datetime1">
              <a:rPr lang="ru-RU" smtClean="0"/>
              <a:pPr/>
              <a:t>16.07.2020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Годовой отчет Союза Молодежи Кузбасса 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17DE6-8327-4186-AEE2-E6D569BF0A3E}" type="datetime1">
              <a:rPr lang="ru-RU" smtClean="0"/>
              <a:pPr/>
              <a:t>16.07.2020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Годовой отчет Союза Молодежи Кузбасса 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245F1-47CF-4E71-A50C-A2837CE8AE0A}" type="datetime1">
              <a:rPr lang="ru-RU" smtClean="0"/>
              <a:pPr/>
              <a:t>16.07.2020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Годовой отчет Союза Молодежи Кузбасса 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9860A-96B2-4773-8820-10EB156315A8}" type="datetime1">
              <a:rPr lang="ru-RU" smtClean="0"/>
              <a:pPr/>
              <a:t>16.07.2020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Годовой отчет Союза Молодежи Кузбасса 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792E-03CA-4DBD-9900-8AACEF08F27D}" type="datetime1">
              <a:rPr lang="ru-RU" smtClean="0"/>
              <a:pPr/>
              <a:t>16.07.2020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Годовой отчет Союза Молодежи Кузбасса 2018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82F8-202E-44D2-B490-BE626EFB6452}" type="datetime1">
              <a:rPr lang="ru-RU" smtClean="0"/>
              <a:pPr/>
              <a:t>16.07.2020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Годовой отчет Союза Молодежи Кузбасса 2018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26FC-7AE0-40F9-A041-484667CCAC5A}" type="datetime1">
              <a:rPr lang="ru-RU" smtClean="0"/>
              <a:pPr/>
              <a:t>16.07.2020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Годовой отчет Союза Молодежи Кузбасса 2018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6AE8-097B-4569-930A-5794F0FA587F}" type="datetime1">
              <a:rPr lang="ru-RU" smtClean="0"/>
              <a:pPr/>
              <a:t>16.07.2020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Годовой отчет Союза Молодежи Кузбасса 2018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8AE86-D9DE-4C9C-97CD-AB5AE72B703F}" type="datetime1">
              <a:rPr lang="ru-RU" smtClean="0"/>
              <a:pPr/>
              <a:t>16.07.2020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Годовой отчет Союза Молодежи Кузбасса 2018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FD353-9F5B-4D52-845A-2218326CBDFD}" type="datetime1">
              <a:rPr lang="ru-RU" smtClean="0"/>
              <a:pPr/>
              <a:t>16.07.2020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Годовой отчет Союза Молодежи Кузбасса 2018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27C18-C7ED-4E6D-88F2-F81D145F63D4}" type="datetime1">
              <a:rPr lang="ru-RU" smtClean="0"/>
              <a:pPr/>
              <a:t>16.07.2020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Годовой отчет Союза Молодежи Кузбасса 2018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gif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Documents and Settings\WS3\Рабочий стол\Лера\СМК\dLzAR3sgHb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90" y="5355240"/>
            <a:ext cx="2411760" cy="11455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744118" y="5436096"/>
            <a:ext cx="38532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4000" b="1" dirty="0" smtClean="0">
                <a:solidFill>
                  <a:srgbClr val="374DED"/>
                </a:solidFill>
                <a:latin typeface="Arial" pitchFamily="34" charset="0"/>
                <a:cs typeface="Arial" pitchFamily="34" charset="0"/>
              </a:rPr>
              <a:t>Годовой отчет</a:t>
            </a:r>
          </a:p>
          <a:p>
            <a:pPr algn="r"/>
            <a:endParaRPr lang="ru-RU" sz="4000" b="1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2019</a:t>
            </a:r>
            <a:endParaRPr lang="ru-RU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2780928" y="6228184"/>
            <a:ext cx="3888432" cy="0"/>
          </a:xfrm>
          <a:prstGeom prst="line">
            <a:avLst/>
          </a:prstGeom>
          <a:ln w="34925">
            <a:solidFill>
              <a:srgbClr val="374D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s://sun9-9.userapi.com/c837731/v837731561/1e4f4/3cpw2vpNHS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1714506"/>
          </a:xfrm>
          <a:prstGeom prst="rect">
            <a:avLst/>
          </a:prstGeom>
          <a:noFill/>
        </p:spPr>
      </p:pic>
      <p:pic>
        <p:nvPicPr>
          <p:cNvPr id="2050" name="Picture 2" descr="H:\Documents and Settings\WS911\Мои документы\Мероприятия\Конкурс годовых отчетов\2020\Фотографии\vthZh0Jptgg.jpg"/>
          <p:cNvPicPr>
            <a:picLocks noChangeAspect="1" noChangeArrowheads="1"/>
          </p:cNvPicPr>
          <p:nvPr/>
        </p:nvPicPr>
        <p:blipFill>
          <a:blip r:embed="rId5" cstate="print"/>
          <a:srcRect l="32422" t="8593" b="9375"/>
          <a:stretch>
            <a:fillRect/>
          </a:stretch>
        </p:blipFill>
        <p:spPr bwMode="auto">
          <a:xfrm>
            <a:off x="4714884" y="2835200"/>
            <a:ext cx="2143116" cy="1951113"/>
          </a:xfrm>
          <a:prstGeom prst="rect">
            <a:avLst/>
          </a:prstGeom>
          <a:noFill/>
        </p:spPr>
      </p:pic>
      <p:pic>
        <p:nvPicPr>
          <p:cNvPr id="2051" name="Picture 3" descr="H:\Documents and Settings\WS911\Мои документы\Мероприятия\Конкурс годовых отчетов\2020\Фотографии\7IMNuD2wI-o.jpg"/>
          <p:cNvPicPr>
            <a:picLocks noChangeAspect="1" noChangeArrowheads="1"/>
          </p:cNvPicPr>
          <p:nvPr/>
        </p:nvPicPr>
        <p:blipFill>
          <a:blip r:embed="rId6" cstate="print"/>
          <a:srcRect l="4442" r="13327" b="6667"/>
          <a:stretch>
            <a:fillRect/>
          </a:stretch>
        </p:blipFill>
        <p:spPr bwMode="auto">
          <a:xfrm>
            <a:off x="-24" y="2857488"/>
            <a:ext cx="2550063" cy="1928826"/>
          </a:xfrm>
          <a:prstGeom prst="rect">
            <a:avLst/>
          </a:prstGeom>
          <a:noFill/>
        </p:spPr>
      </p:pic>
      <p:pic>
        <p:nvPicPr>
          <p:cNvPr id="2052" name="Picture 4" descr="H:\Documents and Settings\WS911\Мои документы\Мероприятия\Конкурс годовых отчетов\2020\Фотографии\lp9E4-rd8es.jpg"/>
          <p:cNvPicPr>
            <a:picLocks noChangeAspect="1" noChangeArrowheads="1"/>
          </p:cNvPicPr>
          <p:nvPr/>
        </p:nvPicPr>
        <p:blipFill>
          <a:blip r:embed="rId7" cstate="print"/>
          <a:srcRect l="3711" t="15709" r="5468" b="5158"/>
          <a:stretch>
            <a:fillRect/>
          </a:stretch>
        </p:blipFill>
        <p:spPr bwMode="auto">
          <a:xfrm>
            <a:off x="2000240" y="2836748"/>
            <a:ext cx="3357586" cy="1949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4" name="Picture 12" descr="H:\Documents and Settings\WS911\Мои документы\Мероприятия\Конкурс годовых отчетов\2020\Оформление\_23-21477468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4143356" y="2643174"/>
            <a:ext cx="2714644" cy="1589087"/>
          </a:xfrm>
          <a:prstGeom prst="rect">
            <a:avLst/>
          </a:prstGeom>
          <a:noFill/>
        </p:spPr>
      </p:pic>
      <p:pic>
        <p:nvPicPr>
          <p:cNvPr id="8203" name="Picture 11" descr="H:\Documents and Settings\WS911\Мои документы\Мероприятия\Конкурс годовых отчетов\2020\Оформление\_23-2147746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973814">
            <a:off x="2602906" y="6064597"/>
            <a:ext cx="2381250" cy="1589087"/>
          </a:xfrm>
          <a:prstGeom prst="rect">
            <a:avLst/>
          </a:prstGeom>
          <a:noFill/>
        </p:spPr>
      </p:pic>
      <p:pic>
        <p:nvPicPr>
          <p:cNvPr id="8202" name="Picture 10" descr="H:\Documents and Settings\WS911\Мои документы\Мероприятия\Конкурс годовых отчетов\2020\Оформление\_23-2147746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090126">
            <a:off x="3355539" y="1038577"/>
            <a:ext cx="2381250" cy="1589087"/>
          </a:xfrm>
          <a:prstGeom prst="rect">
            <a:avLst/>
          </a:prstGeom>
          <a:noFill/>
        </p:spPr>
      </p:pic>
      <p:pic>
        <p:nvPicPr>
          <p:cNvPr id="8201" name="Picture 9" descr="H:\Documents and Settings\WS911\Мои документы\Мероприятия\Конкурс годовых отчетов\2020\Оформление\_23-21477468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364396" y="3436198"/>
            <a:ext cx="2190757" cy="1461965"/>
          </a:xfrm>
          <a:prstGeom prst="rect">
            <a:avLst/>
          </a:prstGeom>
          <a:noFill/>
        </p:spPr>
      </p:pic>
      <p:sp>
        <p:nvSpPr>
          <p:cNvPr id="79" name="Выноска-облако 78"/>
          <p:cNvSpPr/>
          <p:nvPr/>
        </p:nvSpPr>
        <p:spPr>
          <a:xfrm rot="20576656" flipH="1">
            <a:off x="87891" y="6319008"/>
            <a:ext cx="2610251" cy="1965149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Выноска-облако 77"/>
          <p:cNvSpPr/>
          <p:nvPr/>
        </p:nvSpPr>
        <p:spPr>
          <a:xfrm rot="529865">
            <a:off x="4202235" y="4326334"/>
            <a:ext cx="2524848" cy="1830265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Выноска-облако 56"/>
          <p:cNvSpPr/>
          <p:nvPr/>
        </p:nvSpPr>
        <p:spPr>
          <a:xfrm rot="20576656" flipH="1">
            <a:off x="2432313" y="2474218"/>
            <a:ext cx="2537516" cy="1865375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Выноска-облако 54"/>
          <p:cNvSpPr/>
          <p:nvPr/>
        </p:nvSpPr>
        <p:spPr>
          <a:xfrm rot="20576656" flipH="1">
            <a:off x="316534" y="619443"/>
            <a:ext cx="2537516" cy="1865375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35" name="Нижний колонтитул 6"/>
          <p:cNvSpPr txBox="1">
            <a:spLocks/>
          </p:cNvSpPr>
          <p:nvPr/>
        </p:nvSpPr>
        <p:spPr>
          <a:xfrm>
            <a:off x="188640" y="8621671"/>
            <a:ext cx="432621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>
              <a:defRPr/>
            </a:pPr>
            <a:r>
              <a:rPr lang="ru-RU" sz="1000" dirty="0" smtClean="0">
                <a:solidFill>
                  <a:schemeClr val="tx1">
                    <a:tint val="75000"/>
                  </a:schemeClr>
                </a:solidFill>
              </a:rPr>
              <a:t>Годовой отчет Союза Молодежи Кузбасса 2019</a:t>
            </a:r>
            <a:endParaRPr lang="ru-RU" sz="10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4290" y="214282"/>
            <a:ext cx="635798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/>
              <a:t>Проект «</a:t>
            </a:r>
            <a:r>
              <a:rPr lang="ru-RU" sz="1700" b="1" dirty="0" err="1" smtClean="0"/>
              <a:t>Спортакус</a:t>
            </a:r>
            <a:r>
              <a:rPr lang="ru-RU" sz="1700" b="1" dirty="0" smtClean="0"/>
              <a:t> 2.0»               Молодежный спортивный лагерь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143404" y="4429124"/>
            <a:ext cx="27146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/>
            <a:r>
              <a:rPr lang="ru-RU" sz="1200" b="1" dirty="0" smtClean="0"/>
              <a:t>Анастасия Черепанова</a:t>
            </a:r>
          </a:p>
          <a:p>
            <a:pPr indent="450850"/>
            <a:r>
              <a:rPr lang="ru-RU" sz="1200" dirty="0" smtClean="0"/>
              <a:t>Я уже несколько лет активно участвую в деятельности Союза Молодежи Кузбасса и это мой второй молодежный лагерь.</a:t>
            </a:r>
          </a:p>
          <a:p>
            <a:pPr indent="450850"/>
            <a:r>
              <a:rPr lang="ru-RU" sz="1200" dirty="0" smtClean="0"/>
              <a:t>Мне очень нравится подход организаторов, они всё делают с душой и очень заботятся обо всех участниках!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500306" y="2643174"/>
            <a:ext cx="2500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/>
            <a:r>
              <a:rPr lang="ru-RU" sz="1200" b="1" dirty="0" smtClean="0"/>
              <a:t>Арина </a:t>
            </a:r>
            <a:r>
              <a:rPr lang="ru-RU" sz="1200" b="1" dirty="0" err="1" smtClean="0"/>
              <a:t>Бочарова</a:t>
            </a:r>
            <a:endParaRPr lang="ru-RU" sz="1200" b="1" dirty="0" smtClean="0"/>
          </a:p>
          <a:p>
            <a:pPr indent="450850"/>
            <a:r>
              <a:rPr lang="ru-RU" sz="1200" dirty="0" smtClean="0"/>
              <a:t>Я участвую уже во второй раз и особенно сильно в этом году мне понравился мой отряд. Мне было очень интересно пообщаться с новыми людьми.</a:t>
            </a:r>
          </a:p>
          <a:p>
            <a:pPr indent="450850"/>
            <a:r>
              <a:rPr lang="ru-RU" sz="1200" dirty="0" smtClean="0"/>
              <a:t>Я уверена, что мы станем настоящими друзьями!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42852" y="6357950"/>
            <a:ext cx="26431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/>
            <a:r>
              <a:rPr lang="ru-RU" sz="1200" b="1" dirty="0" smtClean="0"/>
              <a:t>Максим </a:t>
            </a:r>
            <a:r>
              <a:rPr lang="ru-RU" sz="1200" b="1" dirty="0" err="1" smtClean="0"/>
              <a:t>Вайс</a:t>
            </a:r>
            <a:endParaRPr lang="ru-RU" sz="1200" b="1" dirty="0" smtClean="0"/>
          </a:p>
          <a:p>
            <a:pPr indent="450850"/>
            <a:r>
              <a:rPr lang="ru-RU" sz="1200" dirty="0" smtClean="0"/>
              <a:t>Я уже принимал участие в школах актива Союза Молодежи Кузбасса. Самое интересное, что каждый раз есть что-то новенькое.</a:t>
            </a:r>
          </a:p>
          <a:p>
            <a:pPr indent="450850"/>
            <a:r>
              <a:rPr lang="ru-RU" sz="1200" dirty="0" smtClean="0"/>
              <a:t>В этом году было новое мероприятие – мастер-класс от </a:t>
            </a:r>
            <a:r>
              <a:rPr lang="ru-RU" sz="1200" dirty="0" err="1" smtClean="0"/>
              <a:t>Леруа</a:t>
            </a:r>
            <a:r>
              <a:rPr lang="ru-RU" sz="1200" dirty="0" smtClean="0"/>
              <a:t> </a:t>
            </a:r>
            <a:r>
              <a:rPr lang="ru-RU" sz="1200" dirty="0" err="1" smtClean="0"/>
              <a:t>Мерлен</a:t>
            </a:r>
            <a:r>
              <a:rPr lang="ru-RU" sz="1200" dirty="0" smtClean="0"/>
              <a:t>, где мы всем отрядом сделали декоративное панно – это было очень здорово!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1414" y="642910"/>
            <a:ext cx="30003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/>
            <a:r>
              <a:rPr lang="ru-RU" sz="1200" b="1" dirty="0" smtClean="0"/>
              <a:t>Светлана Соколова</a:t>
            </a:r>
          </a:p>
          <a:p>
            <a:pPr indent="450850"/>
            <a:r>
              <a:rPr lang="ru-RU" sz="1200" dirty="0" smtClean="0"/>
              <a:t>Мне очень нравится как Союз Молодежи Кузбасса организует работу на своей школе актива, в этом году спортивный лагерь «</a:t>
            </a:r>
            <a:r>
              <a:rPr lang="ru-RU" sz="1200" dirty="0" err="1" smtClean="0"/>
              <a:t>Спортакус</a:t>
            </a:r>
            <a:r>
              <a:rPr lang="ru-RU" sz="1200" dirty="0" smtClean="0"/>
              <a:t> 2.0» не  исключение.</a:t>
            </a:r>
          </a:p>
          <a:p>
            <a:pPr indent="450850"/>
            <a:r>
              <a:rPr lang="ru-RU" sz="1200" dirty="0" smtClean="0"/>
              <a:t>Мероприятий и тренингов </a:t>
            </a:r>
          </a:p>
          <a:p>
            <a:r>
              <a:rPr lang="ru-RU" sz="1200" dirty="0" smtClean="0"/>
              <a:t>столько, что даже минуты нет заскучать.</a:t>
            </a:r>
          </a:p>
          <a:p>
            <a:pPr indent="450850"/>
            <a:r>
              <a:rPr lang="ru-RU" sz="1200" dirty="0" smtClean="0"/>
              <a:t>Очень понравился мастре-класс по йоге!</a:t>
            </a:r>
          </a:p>
        </p:txBody>
      </p:sp>
      <p:sp>
        <p:nvSpPr>
          <p:cNvPr id="42" name="Овал 41"/>
          <p:cNvSpPr/>
          <p:nvPr/>
        </p:nvSpPr>
        <p:spPr>
          <a:xfrm>
            <a:off x="6165304" y="8532440"/>
            <a:ext cx="432048" cy="360040"/>
          </a:xfrm>
          <a:prstGeom prst="ellipse">
            <a:avLst/>
          </a:prstGeom>
          <a:noFill/>
          <a:ln>
            <a:solidFill>
              <a:srgbClr val="374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214290" y="500034"/>
            <a:ext cx="6357982" cy="1588"/>
          </a:xfrm>
          <a:prstGeom prst="line">
            <a:avLst/>
          </a:prstGeom>
          <a:ln w="25400">
            <a:solidFill>
              <a:srgbClr val="374D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3" name="Picture 1" descr="H:\Documents and Settings\WS911\Мои документы\Мероприятия\Конкурс годовых отчетов\2020\Фотографии\Лагерь_5.jpg"/>
          <p:cNvPicPr>
            <a:picLocks noChangeAspect="1" noChangeArrowheads="1"/>
          </p:cNvPicPr>
          <p:nvPr/>
        </p:nvPicPr>
        <p:blipFill>
          <a:blip r:embed="rId5" cstate="print"/>
          <a:srcRect l="5322" t="2781" r="3857" b="3880"/>
          <a:stretch>
            <a:fillRect/>
          </a:stretch>
        </p:blipFill>
        <p:spPr bwMode="auto">
          <a:xfrm>
            <a:off x="4429132" y="857224"/>
            <a:ext cx="2292739" cy="1571636"/>
          </a:xfrm>
          <a:prstGeom prst="rect">
            <a:avLst/>
          </a:prstGeom>
          <a:noFill/>
        </p:spPr>
      </p:pic>
      <p:pic>
        <p:nvPicPr>
          <p:cNvPr id="8194" name="Picture 2" descr="H:\Documents and Settings\WS911\Мои документы\Мероприятия\Конкурс годовых отчетов\2020\Фотографии\Лагерь_4.jpg"/>
          <p:cNvPicPr>
            <a:picLocks noChangeAspect="1" noChangeArrowheads="1"/>
          </p:cNvPicPr>
          <p:nvPr/>
        </p:nvPicPr>
        <p:blipFill>
          <a:blip r:embed="rId6" cstate="print"/>
          <a:srcRect l="5795" t="6522" r="13077" b="4348"/>
          <a:stretch>
            <a:fillRect/>
          </a:stretch>
        </p:blipFill>
        <p:spPr bwMode="auto">
          <a:xfrm>
            <a:off x="142852" y="2643174"/>
            <a:ext cx="2214578" cy="1621387"/>
          </a:xfrm>
          <a:prstGeom prst="rect">
            <a:avLst/>
          </a:prstGeom>
          <a:noFill/>
        </p:spPr>
      </p:pic>
      <p:pic>
        <p:nvPicPr>
          <p:cNvPr id="8195" name="Picture 3" descr="H:\Documents and Settings\WS911\Мои документы\Мероприятия\Конкурс годовых отчетов\2020\Фотографии\Лагерь_7.jpg"/>
          <p:cNvPicPr>
            <a:picLocks noChangeAspect="1" noChangeArrowheads="1"/>
          </p:cNvPicPr>
          <p:nvPr/>
        </p:nvPicPr>
        <p:blipFill>
          <a:blip r:embed="rId7" cstate="print"/>
          <a:srcRect l="9716" t="6076" r="17041"/>
          <a:stretch>
            <a:fillRect/>
          </a:stretch>
        </p:blipFill>
        <p:spPr bwMode="auto">
          <a:xfrm>
            <a:off x="4286256" y="6429388"/>
            <a:ext cx="2346431" cy="2006973"/>
          </a:xfrm>
          <a:prstGeom prst="rect">
            <a:avLst/>
          </a:prstGeom>
          <a:noFill/>
        </p:spPr>
      </p:pic>
      <p:pic>
        <p:nvPicPr>
          <p:cNvPr id="8196" name="Picture 4" descr="H:\Documents and Settings\WS911\Мои документы\Мероприятия\Конкурс годовых отчетов\2020\Фотографии\Лагерь_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70606" y="4429124"/>
            <a:ext cx="2572774" cy="1714512"/>
          </a:xfrm>
          <a:prstGeom prst="rect">
            <a:avLst/>
          </a:prstGeom>
          <a:noFill/>
        </p:spPr>
      </p:pic>
      <p:pic>
        <p:nvPicPr>
          <p:cNvPr id="8197" name="Picture 5" descr="H:\Documents and Settings\WS911\Мои документы\Мероприятия\Конкурс годовых отчетов\2020\Фотографии\Лагерь_10.jpg"/>
          <p:cNvPicPr>
            <a:picLocks noChangeAspect="1" noChangeArrowheads="1"/>
          </p:cNvPicPr>
          <p:nvPr/>
        </p:nvPicPr>
        <p:blipFill>
          <a:blip r:embed="rId9" cstate="print"/>
          <a:srcRect l="15476" t="7143" r="38095" b="45238"/>
          <a:stretch>
            <a:fillRect/>
          </a:stretch>
        </p:blipFill>
        <p:spPr bwMode="auto">
          <a:xfrm>
            <a:off x="2928934" y="1000100"/>
            <a:ext cx="1285884" cy="1318856"/>
          </a:xfrm>
          <a:prstGeom prst="ellipse">
            <a:avLst/>
          </a:prstGeom>
          <a:noFill/>
        </p:spPr>
      </p:pic>
      <p:pic>
        <p:nvPicPr>
          <p:cNvPr id="8198" name="Picture 6" descr="H:\Documents and Settings\WS911\Мои документы\Мероприятия\Конкурс годовых отчетов\2020\Фотографии\Лагерь_11.jpg"/>
          <p:cNvPicPr>
            <a:picLocks noChangeAspect="1" noChangeArrowheads="1"/>
          </p:cNvPicPr>
          <p:nvPr/>
        </p:nvPicPr>
        <p:blipFill>
          <a:blip r:embed="rId10" cstate="print"/>
          <a:srcRect l="12000" r="8000" b="39200"/>
          <a:stretch>
            <a:fillRect/>
          </a:stretch>
        </p:blipFill>
        <p:spPr bwMode="auto">
          <a:xfrm flipH="1">
            <a:off x="5072074" y="2714612"/>
            <a:ext cx="1428760" cy="1357322"/>
          </a:xfrm>
          <a:prstGeom prst="ellipse">
            <a:avLst/>
          </a:prstGeom>
          <a:noFill/>
        </p:spPr>
      </p:pic>
      <p:pic>
        <p:nvPicPr>
          <p:cNvPr id="8199" name="Picture 7" descr="H:\Documents and Settings\WS911\Мои документы\Мероприятия\Конкурс годовых отчетов\2020\Фотографии\Лагерь_12.jpg"/>
          <p:cNvPicPr>
            <a:picLocks noChangeAspect="1" noChangeArrowheads="1"/>
          </p:cNvPicPr>
          <p:nvPr/>
        </p:nvPicPr>
        <p:blipFill>
          <a:blip r:embed="rId11"/>
          <a:srcRect l="3662" t="17570" r="68506" b="43997"/>
          <a:stretch>
            <a:fillRect/>
          </a:stretch>
        </p:blipFill>
        <p:spPr bwMode="auto">
          <a:xfrm>
            <a:off x="2779935" y="6715140"/>
            <a:ext cx="1363445" cy="1357322"/>
          </a:xfrm>
          <a:prstGeom prst="ellipse">
            <a:avLst/>
          </a:prstGeom>
          <a:noFill/>
        </p:spPr>
      </p:pic>
      <p:pic>
        <p:nvPicPr>
          <p:cNvPr id="8200" name="Picture 8" descr="H:\Documents and Settings\WS911\Мои документы\Мероприятия\Конкурс годовых отчетов\2020\Фотографии\Лагерь_13.jpg"/>
          <p:cNvPicPr>
            <a:picLocks noChangeAspect="1" noChangeArrowheads="1"/>
          </p:cNvPicPr>
          <p:nvPr/>
        </p:nvPicPr>
        <p:blipFill>
          <a:blip r:embed="rId12"/>
          <a:srcRect l="51172" t="18464" r="30078" b="52520"/>
          <a:stretch>
            <a:fillRect/>
          </a:stretch>
        </p:blipFill>
        <p:spPr bwMode="auto">
          <a:xfrm>
            <a:off x="71414" y="4567510"/>
            <a:ext cx="1389818" cy="143325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:\Documents and Settings\WS911\Мои документы\Мероприятия\Конкурс годовых отчетов\2019\Оформление\imgonline-com-ua-Transparent-backgr-fklb65Pw8O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52" y="3714744"/>
            <a:ext cx="2476500" cy="3571900"/>
          </a:xfrm>
          <a:prstGeom prst="rect">
            <a:avLst/>
          </a:prstGeom>
          <a:noFill/>
        </p:spPr>
      </p:pic>
      <p:pic>
        <p:nvPicPr>
          <p:cNvPr id="2054" name="Picture 6" descr="H:\Documents and Settings\WS911\Мои документы\Мероприятия\Конкурс годовых отчетов\2019\Оформление\imgonline-com-ua-Transparent-backgr-NnkF019qnL6d3b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206508" flipH="1">
            <a:off x="-210175" y="5644024"/>
            <a:ext cx="2755780" cy="2820611"/>
          </a:xfrm>
          <a:prstGeom prst="rect">
            <a:avLst/>
          </a:prstGeom>
          <a:noFill/>
        </p:spPr>
      </p:pic>
      <p:pic>
        <p:nvPicPr>
          <p:cNvPr id="2052" name="Picture 4" descr="H:\Documents and Settings\WS911\Мои документы\Мероприятия\Конкурс годовых отчетов\2019\Оформление\imgonline-com-ua-Transparent-backgr-NnkF019qnL6d3b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07178">
            <a:off x="-2301" y="2365430"/>
            <a:ext cx="2646810" cy="2646810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4" name="Нижний колонтитул 6"/>
          <p:cNvSpPr txBox="1">
            <a:spLocks/>
          </p:cNvSpPr>
          <p:nvPr/>
        </p:nvSpPr>
        <p:spPr>
          <a:xfrm>
            <a:off x="188640" y="8621671"/>
            <a:ext cx="432621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Годовой отчет Союза Молодежи Кузбасса 2019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90" y="214282"/>
            <a:ext cx="642939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/>
              <a:t>Программа Союза Молодежи Кузбасса             </a:t>
            </a:r>
          </a:p>
          <a:p>
            <a:pPr algn="ctr"/>
            <a:r>
              <a:rPr lang="ru-RU" sz="1700" b="1" dirty="0" smtClean="0"/>
              <a:t>«</a:t>
            </a:r>
            <a:r>
              <a:rPr lang="ru-RU" sz="1600" b="1" dirty="0" smtClean="0"/>
              <a:t>Содействие интеграции в общество детей, попавших в трудную жизненную ситуацию</a:t>
            </a:r>
            <a:r>
              <a:rPr lang="ru-RU" sz="1700" b="1" dirty="0" smtClean="0"/>
              <a:t>» </a:t>
            </a:r>
            <a:endParaRPr lang="ru-RU" sz="17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85728" y="1109939"/>
            <a:ext cx="6429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/>
            <a:r>
              <a:rPr lang="ru-RU" altLang="ru-RU" sz="1200" b="1" dirty="0" smtClean="0"/>
              <a:t>Партнерами Союза Молодежи Кузбасса в рамках деятельности  по данной программе являются МБОУ «Общеобразовательная школа психолого-педагогической поддержки №101», детское хирургическое отделении ГБУЗ «Кемеровская областная клиническая офтальмологическая больница» и  детское отделение  Кемеровского кардиологического центра. В этих учреждениях так же будут проводиться творческие мастер-классы и настольные игры, в качестве альтернативы спортивным мероприятиям.</a:t>
            </a:r>
            <a:endParaRPr lang="ru-RU" sz="1200" b="1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357430" y="2214546"/>
            <a:ext cx="45005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/>
            <a:r>
              <a:rPr lang="ru-RU" sz="1200" dirty="0" smtClean="0"/>
              <a:t>В 2019 году данное направление приобрело системность. Наши добровольцы посещали школу № 101 каждый месяц и проводили мастер-классы, направленные на развитие мелкой моторики и пространственного мышления для ребят с ОВЗ.</a:t>
            </a:r>
          </a:p>
          <a:p>
            <a:pPr indent="450850"/>
            <a:r>
              <a:rPr lang="ru-RU" sz="1200" dirty="0" smtClean="0"/>
              <a:t>Так же мы начали сотрудничество с двумя детскими отделениями – в Областной офтальмологии и в детском отделением Кардиоцентра. </a:t>
            </a:r>
          </a:p>
          <a:p>
            <a:pPr indent="450850"/>
            <a:r>
              <a:rPr lang="ru-RU" sz="1200" dirty="0" smtClean="0"/>
              <a:t>Наши дружеские связи со школой № 101 укрепились, а добровольцы стали настоящими товарищами для ребят.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852" y="4526821"/>
            <a:ext cx="4786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/>
            <a:r>
              <a:rPr lang="ru-RU" sz="1200" dirty="0" smtClean="0"/>
              <a:t>2019 год стал годом развития нашей деятельности в данном направлении. По итогам года многие ребята улучшили свои навыки за время проведения наших мастер-классов и с трудными для них задачами справляются самостоятельно!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5992" y="6985361"/>
            <a:ext cx="4500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/>
            <a:r>
              <a:rPr lang="ru-RU" sz="1200" b="1" dirty="0" smtClean="0"/>
              <a:t>Илья, ученик 4 «А» школы № 101:</a:t>
            </a:r>
          </a:p>
          <a:p>
            <a:r>
              <a:rPr lang="ru-RU" sz="1200" dirty="0" smtClean="0"/>
              <a:t>«Мне нравятся поделки, которые мы делаем. Я всегда дарю их своей маме.»</a:t>
            </a:r>
          </a:p>
        </p:txBody>
      </p:sp>
      <p:sp>
        <p:nvSpPr>
          <p:cNvPr id="20" name="Овал 19"/>
          <p:cNvSpPr/>
          <p:nvPr/>
        </p:nvSpPr>
        <p:spPr>
          <a:xfrm>
            <a:off x="6165304" y="8532440"/>
            <a:ext cx="432048" cy="360040"/>
          </a:xfrm>
          <a:prstGeom prst="ellipse">
            <a:avLst/>
          </a:prstGeom>
          <a:noFill/>
          <a:ln>
            <a:solidFill>
              <a:srgbClr val="374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214290" y="1069950"/>
            <a:ext cx="6357982" cy="1588"/>
          </a:xfrm>
          <a:prstGeom prst="line">
            <a:avLst/>
          </a:prstGeom>
          <a:ln w="25400">
            <a:solidFill>
              <a:srgbClr val="374D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5" name="Picture 1" descr="H:\Documents and Settings\WS911\Мои документы\Мероприятия\Конкурс годовых отчетов\2020\Фотографии\!01_1.jpg"/>
          <p:cNvPicPr>
            <a:picLocks noChangeAspect="1" noChangeArrowheads="1"/>
          </p:cNvPicPr>
          <p:nvPr/>
        </p:nvPicPr>
        <p:blipFill>
          <a:blip r:embed="rId4" cstate="print"/>
          <a:srcRect l="7519" r="25097"/>
          <a:stretch>
            <a:fillRect/>
          </a:stretch>
        </p:blipFill>
        <p:spPr bwMode="auto">
          <a:xfrm>
            <a:off x="4857760" y="4500562"/>
            <a:ext cx="1930267" cy="1910671"/>
          </a:xfrm>
          <a:prstGeom prst="ellipse">
            <a:avLst/>
          </a:prstGeom>
          <a:noFill/>
        </p:spPr>
      </p:pic>
      <p:pic>
        <p:nvPicPr>
          <p:cNvPr id="6146" name="Picture 2" descr="H:\Documents and Settings\WS911\Мои документы\Мероприятия\Конкурс годовых отчетов\2020\Фотографии\101_2.jpg"/>
          <p:cNvPicPr>
            <a:picLocks noChangeAspect="1" noChangeArrowheads="1"/>
          </p:cNvPicPr>
          <p:nvPr/>
        </p:nvPicPr>
        <p:blipFill>
          <a:blip r:embed="rId5" cstate="print"/>
          <a:srcRect l="5322" r="24365"/>
          <a:stretch>
            <a:fillRect/>
          </a:stretch>
        </p:blipFill>
        <p:spPr bwMode="auto">
          <a:xfrm>
            <a:off x="285728" y="2428860"/>
            <a:ext cx="2148779" cy="2038341"/>
          </a:xfrm>
          <a:prstGeom prst="ellipse">
            <a:avLst/>
          </a:prstGeom>
          <a:noFill/>
        </p:spPr>
      </p:pic>
      <p:pic>
        <p:nvPicPr>
          <p:cNvPr id="6147" name="Picture 3" descr="H:\Documents and Settings\WS911\Мои документы\Мероприятия\Конкурс годовых отчетов\2020\Фотографии\101_3.jpg"/>
          <p:cNvPicPr>
            <a:picLocks noChangeAspect="1" noChangeArrowheads="1"/>
          </p:cNvPicPr>
          <p:nvPr/>
        </p:nvPicPr>
        <p:blipFill>
          <a:blip r:embed="rId6" cstate="print"/>
          <a:srcRect l="21875" t="8675" r="21875" b="12192"/>
          <a:stretch>
            <a:fillRect/>
          </a:stretch>
        </p:blipFill>
        <p:spPr bwMode="auto">
          <a:xfrm>
            <a:off x="214290" y="5929322"/>
            <a:ext cx="2057400" cy="1928826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6" name="Номер слайда 2"/>
          <p:cNvSpPr txBox="1">
            <a:spLocks/>
          </p:cNvSpPr>
          <p:nvPr/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5C68B6-61C2-468F-89AB-4B9F7531AA6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Нижний колонтитул 6"/>
          <p:cNvSpPr txBox="1">
            <a:spLocks/>
          </p:cNvSpPr>
          <p:nvPr/>
        </p:nvSpPr>
        <p:spPr>
          <a:xfrm>
            <a:off x="188640" y="8621671"/>
            <a:ext cx="432621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Годовой отчет Союза Молодежи Кузбасса 2019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290" y="571472"/>
            <a:ext cx="65008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/>
            <a:r>
              <a:rPr lang="ru-RU" altLang="ru-RU" sz="1300" b="1" dirty="0" smtClean="0"/>
              <a:t>Среди наших партнеров по программе «Добровольчество» - Государственное автономное учреждение здравоохранения Кемеровской области «Областной клинический госпиталь для ветеранов войн» и пансионат для пожилых людей «Доброе сердце». Здесь мы проводим целую серию акций.</a:t>
            </a:r>
            <a:endParaRPr lang="ru-RU" sz="1300" b="1" dirty="0" smtClean="0"/>
          </a:p>
        </p:txBody>
      </p:sp>
      <p:sp>
        <p:nvSpPr>
          <p:cNvPr id="15" name="Прямоугольник 14"/>
          <p:cNvSpPr/>
          <p:nvPr/>
        </p:nvSpPr>
        <p:spPr>
          <a:xfrm>
            <a:off x="2071678" y="3645282"/>
            <a:ext cx="45720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ctr"/>
            <a:r>
              <a:rPr lang="ru-RU" sz="1200" b="1" dirty="0" smtClean="0"/>
              <a:t>Акция «Весна на Весенней улице»</a:t>
            </a:r>
          </a:p>
          <a:p>
            <a:pPr indent="450850"/>
            <a:r>
              <a:rPr lang="ru-RU" sz="1200" dirty="0" smtClean="0"/>
              <a:t>Прошла в преддверии 8 марта. </a:t>
            </a:r>
          </a:p>
          <a:p>
            <a:pPr indent="450850"/>
            <a:r>
              <a:rPr lang="ru-RU" sz="1200" dirty="0" smtClean="0"/>
              <a:t>7 </a:t>
            </a:r>
            <a:r>
              <a:rPr lang="ru-RU" sz="1200" dirty="0" smtClean="0"/>
              <a:t>марта 2019 года </a:t>
            </a:r>
            <a:r>
              <a:rPr lang="ru-RU" sz="1200" dirty="0" smtClean="0"/>
              <a:t>Добровольцы Союза Молодежи Кузбасса поздравили представительниц прекрасного пола с наступающим праздником на улице Весенняя г. Кемерово.</a:t>
            </a:r>
          </a:p>
          <a:p>
            <a:pPr indent="450850"/>
            <a:r>
              <a:rPr lang="ru-RU" sz="1200" dirty="0" smtClean="0"/>
              <a:t>Наши добровольцы вместе с наилучшими пожеланиями вручили всем походим дамам поздравительные открытки, сделанные юными </a:t>
            </a:r>
            <a:r>
              <a:rPr lang="ru-RU" sz="1200" dirty="0" err="1" smtClean="0"/>
              <a:t>кемеровчанами</a:t>
            </a:r>
            <a:r>
              <a:rPr lang="ru-RU" sz="1200" dirty="0" smtClean="0"/>
              <a:t>.</a:t>
            </a:r>
            <a:endParaRPr lang="ru-RU" sz="12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357166" y="5500694"/>
            <a:ext cx="43577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 algn="ctr"/>
            <a:r>
              <a:rPr lang="ru-RU" sz="1200" b="1" dirty="0" smtClean="0"/>
              <a:t>Акция «Спасибо за жизнь!»</a:t>
            </a:r>
          </a:p>
          <a:p>
            <a:pPr indent="450850"/>
            <a:r>
              <a:rPr lang="ru-RU" sz="1200" dirty="0" smtClean="0"/>
              <a:t>Приурочена к празднованию Дня Победы и традиционно проводится Союзом Молодежи Кузбасса на протяжении нескольких лет.</a:t>
            </a:r>
          </a:p>
          <a:p>
            <a:pPr indent="450850"/>
            <a:r>
              <a:rPr lang="ru-RU" sz="1200" dirty="0" smtClean="0"/>
              <a:t>Акция включает в себя праздничные мероприятия, встречи с ветеранами войны и труда, где молодежь может поздравить ветеранов Великой Отечественной войны и тружеников тыла и подарить им свое творчество.</a:t>
            </a:r>
          </a:p>
          <a:p>
            <a:pPr indent="450850"/>
            <a:r>
              <a:rPr lang="ru-RU" sz="1200" dirty="0" smtClean="0"/>
              <a:t>В 2019 году наши добровольцы поздравили более 70 ветеранов воины и тружеников тыла.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57496" y="7556865"/>
            <a:ext cx="3571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 algn="r"/>
            <a:r>
              <a:rPr lang="ru-RU" sz="1200" dirty="0" smtClean="0"/>
              <a:t>«Эти ребята не простые! Они настоящие, настоящие люди, настоящие граждане. То, что они делают - стоит дорогого» – </a:t>
            </a:r>
            <a:r>
              <a:rPr lang="ru-RU" sz="1200" b="1" dirty="0" smtClean="0"/>
              <a:t>такие слова благодарности в адрес добровольцев сказал ветеран ВОВ Михаил Антонович.</a:t>
            </a:r>
          </a:p>
        </p:txBody>
      </p:sp>
      <p:pic>
        <p:nvPicPr>
          <p:cNvPr id="19" name="Picture 2" descr="H:\Documents and Settings\WS911\Мои документы\Патриот и гражданин\Списибо за жизнь\2018\9_maya\9 мая\IMG_1725.jpg"/>
          <p:cNvPicPr>
            <a:picLocks noChangeAspect="1" noChangeArrowheads="1"/>
          </p:cNvPicPr>
          <p:nvPr/>
        </p:nvPicPr>
        <p:blipFill>
          <a:blip r:embed="rId2" cstate="print"/>
          <a:srcRect l="19304" r="13298"/>
          <a:stretch>
            <a:fillRect/>
          </a:stretch>
        </p:blipFill>
        <p:spPr bwMode="auto">
          <a:xfrm>
            <a:off x="4499822" y="5429256"/>
            <a:ext cx="2021240" cy="2000264"/>
          </a:xfrm>
          <a:prstGeom prst="ellipse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85728" y="1519648"/>
            <a:ext cx="45005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 algn="ctr"/>
            <a:r>
              <a:rPr lang="ru-RU" sz="1200" b="1" dirty="0" smtClean="0"/>
              <a:t>Акция «Цветы для Вас!»</a:t>
            </a:r>
          </a:p>
          <a:p>
            <a:pPr indent="450850"/>
            <a:r>
              <a:rPr lang="ru-RU" sz="1200" dirty="0" smtClean="0"/>
              <a:t>Традиционно приурочена к празднованию Дня пожилого человека. Союз Молодежи Кузбасса совместно с организациями-партнерами и местными отделениями в </a:t>
            </a:r>
            <a:r>
              <a:rPr lang="ru-RU" sz="1200" dirty="0" err="1" smtClean="0"/>
              <a:t>пгт</a:t>
            </a:r>
            <a:r>
              <a:rPr lang="ru-RU" sz="1200" dirty="0" smtClean="0"/>
              <a:t> Промышленная и г. Прокопьевск изготовили более 1000 поздравительных открыток, которые были вручены пожилым людям.</a:t>
            </a:r>
          </a:p>
          <a:p>
            <a:pPr indent="450850"/>
            <a:r>
              <a:rPr lang="ru-RU" sz="1200" dirty="0" smtClean="0"/>
              <a:t>В г. Кемерово состоялся праздничный концерт в Госпитале ветеранов войн, организованный нашими добровольцами для 60 пациентов. </a:t>
            </a:r>
            <a:r>
              <a:rPr lang="ru-RU" sz="1200" dirty="0" smtClean="0"/>
              <a:t>Главным номером стало –выступление фокусника – Владимира Суслова, студента </a:t>
            </a:r>
            <a:r>
              <a:rPr lang="ru-RU" sz="1200" dirty="0" err="1" smtClean="0"/>
              <a:t>КемГСХА</a:t>
            </a:r>
            <a:r>
              <a:rPr lang="ru-RU" sz="1200" dirty="0" smtClean="0"/>
              <a:t>.</a:t>
            </a:r>
            <a:endParaRPr lang="ru-RU" sz="12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214290" y="214282"/>
            <a:ext cx="642939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/>
              <a:t>Программа Союза Молодежи Кузбасса             «Добровольчество» </a:t>
            </a:r>
            <a:endParaRPr lang="ru-RU" sz="1700" b="1" dirty="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2000240" y="5427668"/>
            <a:ext cx="2857520" cy="1588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214686" y="3500430"/>
            <a:ext cx="2857520" cy="1588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1214422" y="1500166"/>
            <a:ext cx="2857520" cy="1588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6165304" y="8532440"/>
            <a:ext cx="432048" cy="360040"/>
          </a:xfrm>
          <a:prstGeom prst="ellipse">
            <a:avLst/>
          </a:prstGeom>
          <a:noFill/>
          <a:ln>
            <a:solidFill>
              <a:srgbClr val="374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214290" y="571472"/>
            <a:ext cx="6357982" cy="1588"/>
          </a:xfrm>
          <a:prstGeom prst="line">
            <a:avLst/>
          </a:prstGeom>
          <a:ln w="25400">
            <a:solidFill>
              <a:srgbClr val="374D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:\Documents and Settings\WS911\Мои документы\Мероприятия\Конкурс годовых отчетов\2020\Фотографии\Госпиталь.jpg"/>
          <p:cNvPicPr>
            <a:picLocks noChangeAspect="1" noChangeArrowheads="1"/>
          </p:cNvPicPr>
          <p:nvPr/>
        </p:nvPicPr>
        <p:blipFill>
          <a:blip r:embed="rId3" cstate="print"/>
          <a:srcRect l="18945" r="7226"/>
          <a:stretch>
            <a:fillRect/>
          </a:stretch>
        </p:blipFill>
        <p:spPr bwMode="auto">
          <a:xfrm>
            <a:off x="4714884" y="1357290"/>
            <a:ext cx="1949687" cy="1919272"/>
          </a:xfrm>
          <a:prstGeom prst="ellipse">
            <a:avLst/>
          </a:prstGeom>
          <a:noFill/>
        </p:spPr>
      </p:pic>
      <p:pic>
        <p:nvPicPr>
          <p:cNvPr id="1027" name="Picture 3" descr="H:\Documents and Settings\WS911\Мои документы\Мероприятия\Конкурс годовых отчетов\2020\Фотографии\Весна.jpg"/>
          <p:cNvPicPr>
            <a:picLocks noChangeAspect="1" noChangeArrowheads="1"/>
          </p:cNvPicPr>
          <p:nvPr/>
        </p:nvPicPr>
        <p:blipFill>
          <a:blip r:embed="rId4" cstate="print"/>
          <a:srcRect l="17773" r="7226"/>
          <a:stretch>
            <a:fillRect/>
          </a:stretch>
        </p:blipFill>
        <p:spPr bwMode="auto">
          <a:xfrm>
            <a:off x="142852" y="3428992"/>
            <a:ext cx="1928826" cy="1928848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4" name="Нижний колонтитул 6"/>
          <p:cNvSpPr txBox="1">
            <a:spLocks/>
          </p:cNvSpPr>
          <p:nvPr/>
        </p:nvSpPr>
        <p:spPr>
          <a:xfrm>
            <a:off x="188640" y="8621671"/>
            <a:ext cx="432621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Годовой отчет Союза Молодежи Кузбасса 2019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52" y="98795"/>
            <a:ext cx="664371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/>
              <a:t>Новогодний благотворительный сезон       «Счастливые праздники» </a:t>
            </a:r>
            <a:endParaRPr lang="ru-RU" sz="17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14488" y="1000100"/>
            <a:ext cx="492922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/>
            <a:r>
              <a:rPr lang="ru-RU" sz="1300" dirty="0" smtClean="0"/>
              <a:t>В </a:t>
            </a:r>
            <a:r>
              <a:rPr lang="ru-RU" sz="1300" dirty="0" smtClean="0"/>
              <a:t>2019 </a:t>
            </a:r>
            <a:r>
              <a:rPr lang="ru-RU" sz="1300" dirty="0" smtClean="0"/>
              <a:t>году предновогодняя неделя была ознаменована целой серией мероприятий.</a:t>
            </a:r>
          </a:p>
          <a:p>
            <a:pPr indent="450850"/>
            <a:r>
              <a:rPr lang="ru-RU" sz="1300" dirty="0" smtClean="0"/>
              <a:t>Подготовка к Новому году началась ещё в начале декабря, когда был дан старт акции «Новогодний подарок».</a:t>
            </a:r>
          </a:p>
          <a:p>
            <a:pPr indent="450850"/>
            <a:r>
              <a:rPr lang="ru-RU" sz="1300" dirty="0" smtClean="0"/>
              <a:t>В ходе данной акции учащиеся школ, воспитанники детских садов и студенты вузов изготовили новогодние подарки – вязанные игрушки</a:t>
            </a:r>
            <a:r>
              <a:rPr lang="ru-RU" sz="1300" dirty="0" smtClean="0"/>
              <a:t>.</a:t>
            </a:r>
          </a:p>
          <a:p>
            <a:pPr indent="450850"/>
            <a:r>
              <a:rPr lang="ru-RU" sz="1300" dirty="0" smtClean="0"/>
              <a:t>Игрушки </a:t>
            </a:r>
            <a:r>
              <a:rPr lang="ru-RU" sz="1300" dirty="0" smtClean="0"/>
              <a:t>были вручены пациентам Областного клинического госпиталя ветеранов воин и людям, нуждающимся в постороннем внимании из пансионата «Доброе сердце».</a:t>
            </a:r>
          </a:p>
          <a:p>
            <a:pPr indent="450850"/>
            <a:r>
              <a:rPr lang="ru-RU" sz="1300" dirty="0" smtClean="0"/>
              <a:t>Всего добровольцами было вручено более 200 игрушек.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85926" y="5765267"/>
            <a:ext cx="478634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/>
            <a:r>
              <a:rPr lang="ru-RU" sz="1300" dirty="0" smtClean="0"/>
              <a:t>26 </a:t>
            </a:r>
            <a:r>
              <a:rPr lang="ru-RU" sz="1300" dirty="0" smtClean="0"/>
              <a:t>декабря состоялось, ставшее уже традиционным, мероприятие в детском хирургическом отделении ГБУЗ «Кемеровская областная клиническая офтальмологическая больница».</a:t>
            </a:r>
          </a:p>
          <a:p>
            <a:pPr indent="450850"/>
            <a:r>
              <a:rPr lang="ru-RU" sz="1300" dirty="0" smtClean="0"/>
              <a:t>Наши добровольцы в костюмах Деда мороза и Снегурочки поздравили ребят, которые в предновогодние дни находятся на лечении, провели для них веселый утренник и вручили новогодние подарки.</a:t>
            </a:r>
          </a:p>
          <a:p>
            <a:pPr indent="450850"/>
            <a:r>
              <a:rPr lang="ru-RU" sz="1300" dirty="0" smtClean="0"/>
              <a:t>Всего наши добровольцы подарили праздник </a:t>
            </a:r>
            <a:r>
              <a:rPr lang="ru-RU" sz="1300" dirty="0" smtClean="0"/>
              <a:t>35-ти </a:t>
            </a:r>
            <a:r>
              <a:rPr lang="ru-RU" sz="1300" dirty="0" smtClean="0"/>
              <a:t>юным пациентам.</a:t>
            </a:r>
          </a:p>
        </p:txBody>
      </p:sp>
      <p:pic>
        <p:nvPicPr>
          <p:cNvPr id="12" name="Picture 2" descr="H:\Documents and Settings\WS911\Мои документы\Мероприятия\Конкурс годовых отчетов\2019\Оформление\IMG_9556.jpg"/>
          <p:cNvPicPr>
            <a:picLocks noChangeAspect="1" noChangeArrowheads="1"/>
          </p:cNvPicPr>
          <p:nvPr/>
        </p:nvPicPr>
        <p:blipFill>
          <a:blip r:embed="rId2" cstate="print"/>
          <a:srcRect l="14551" r="18945"/>
          <a:stretch>
            <a:fillRect/>
          </a:stretch>
        </p:blipFill>
        <p:spPr bwMode="auto">
          <a:xfrm>
            <a:off x="214290" y="5215319"/>
            <a:ext cx="1495878" cy="1499821"/>
          </a:xfrm>
          <a:prstGeom prst="ellipse">
            <a:avLst/>
          </a:prstGeom>
          <a:noFill/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357166" y="4999040"/>
            <a:ext cx="5214974" cy="1588"/>
          </a:xfrm>
          <a:prstGeom prst="line">
            <a:avLst/>
          </a:prstGeom>
          <a:ln w="222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85728" y="428596"/>
            <a:ext cx="6357982" cy="1588"/>
          </a:xfrm>
          <a:prstGeom prst="line">
            <a:avLst/>
          </a:prstGeom>
          <a:ln w="25400">
            <a:solidFill>
              <a:srgbClr val="374D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6165304" y="8532440"/>
            <a:ext cx="432048" cy="360040"/>
          </a:xfrm>
          <a:prstGeom prst="ellipse">
            <a:avLst/>
          </a:prstGeom>
          <a:noFill/>
          <a:ln>
            <a:solidFill>
              <a:srgbClr val="374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857364" y="3765145"/>
            <a:ext cx="300039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/>
            <a:r>
              <a:rPr lang="ru-RU" sz="1300" dirty="0" smtClean="0"/>
              <a:t>Так же добровольцы Союза Молодежи Кузбасса из готовили более 100 шарфов, которые так же были подарены представителям старшего поколения.</a:t>
            </a:r>
          </a:p>
        </p:txBody>
      </p:sp>
      <p:pic>
        <p:nvPicPr>
          <p:cNvPr id="2050" name="Picture 2" descr="H:\Documents and Settings\WS911\Мои документы\Мероприятия\Конкурс годовых отчетов\2020\Фотографии\Госпиталь_НГ.jpg"/>
          <p:cNvPicPr>
            <a:picLocks noChangeAspect="1" noChangeArrowheads="1"/>
          </p:cNvPicPr>
          <p:nvPr/>
        </p:nvPicPr>
        <p:blipFill>
          <a:blip r:embed="rId3" cstate="print"/>
          <a:srcRect l="25977" t="10433" r="26562" b="23623"/>
          <a:stretch>
            <a:fillRect/>
          </a:stretch>
        </p:blipFill>
        <p:spPr bwMode="auto">
          <a:xfrm>
            <a:off x="142852" y="1000100"/>
            <a:ext cx="1557879" cy="1500198"/>
          </a:xfrm>
          <a:prstGeom prst="ellipse">
            <a:avLst/>
          </a:prstGeom>
          <a:noFill/>
        </p:spPr>
      </p:pic>
      <p:pic>
        <p:nvPicPr>
          <p:cNvPr id="2051" name="Picture 3" descr="H:\Documents and Settings\WS911\Мои документы\Мероприятия\Конкурс годовых отчетов\2020\Фотографии\Госпиталь_НГ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90" y="2643174"/>
            <a:ext cx="1618080" cy="1571635"/>
          </a:xfrm>
          <a:prstGeom prst="ellipse">
            <a:avLst/>
          </a:prstGeom>
          <a:noFill/>
        </p:spPr>
      </p:pic>
      <p:pic>
        <p:nvPicPr>
          <p:cNvPr id="2052" name="Picture 4" descr="H:\Documents and Settings\WS911\Мои документы\Мероприятия\Конкурс годовых отчетов\2020\Фотографии\Госпиталь_НГ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8" y="3286116"/>
            <a:ext cx="1661535" cy="1643074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4" name="Нижний колонтитул 6"/>
          <p:cNvSpPr txBox="1">
            <a:spLocks/>
          </p:cNvSpPr>
          <p:nvPr/>
        </p:nvSpPr>
        <p:spPr>
          <a:xfrm>
            <a:off x="188640" y="8621671"/>
            <a:ext cx="432621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Годовой отчет Союза Молодежи Кузбасса 2019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52" y="214282"/>
            <a:ext cx="308199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b="1" dirty="0" smtClean="0"/>
              <a:t>Весенняя неделя добра – 2019</a:t>
            </a:r>
            <a:endParaRPr lang="ru-RU" sz="1700" b="1" dirty="0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2928934" y="3428992"/>
          <a:ext cx="4643470" cy="2481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857628" y="785786"/>
            <a:ext cx="27860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/>
            <a:r>
              <a:rPr lang="ru-RU" sz="1200" dirty="0" smtClean="0"/>
              <a:t>Весенняя Неделя Добра (ВНД) проводится по всей России и является популярной добровольческой акцией. В рамках программы организовываются различные мероприятия и акции благотворительного характера.</a:t>
            </a:r>
          </a:p>
          <a:p>
            <a:pPr indent="450850"/>
            <a:r>
              <a:rPr lang="ru-RU" sz="1200" dirty="0" smtClean="0"/>
              <a:t>Для нашей организации Весенняя Неделя Добра одна из самых любимых программ! Наши добровольцы с большим удовольствием принимают участие в акциях и мероприятиях, приуроченных к данному событию.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5728" y="3786182"/>
            <a:ext cx="35719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/>
            <a:r>
              <a:rPr lang="ru-RU" sz="1200" dirty="0" smtClean="0"/>
              <a:t>В 2019 году общее число добровольцев-участников ВНД превысило 170 тыс. человек.</a:t>
            </a:r>
          </a:p>
          <a:p>
            <a:pPr indent="450850"/>
            <a:r>
              <a:rPr lang="ru-RU" sz="1200" dirty="0" smtClean="0"/>
              <a:t>Основными мероприятиями, проведенными Союзом Молодежи Кузбасса в рамках Весенней Недели Добра стали:</a:t>
            </a:r>
          </a:p>
          <a:p>
            <a:pPr indent="450850">
              <a:buFontTx/>
              <a:buChar char="-"/>
            </a:pPr>
            <a:r>
              <a:rPr lang="ru-RU" sz="1200" dirty="0" smtClean="0"/>
              <a:t>Экологический десант в парке им. В.Волошиной в г. Кемерово;</a:t>
            </a:r>
          </a:p>
          <a:p>
            <a:pPr indent="450850">
              <a:buFontTx/>
              <a:buChar char="-"/>
            </a:pPr>
            <a:r>
              <a:rPr lang="ru-RU" sz="1200" dirty="0" smtClean="0"/>
              <a:t>Областной конкурс «Я доброволец!»</a:t>
            </a:r>
          </a:p>
          <a:p>
            <a:pPr indent="450850"/>
            <a:endParaRPr lang="ru-RU" sz="1200" dirty="0"/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0" y="714348"/>
          <a:ext cx="3929066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14290" y="3286116"/>
            <a:ext cx="26431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b="1" dirty="0" smtClean="0"/>
              <a:t>* - детские дома, социальные приюты и др.</a:t>
            </a:r>
            <a:endParaRPr lang="ru-RU" sz="1000" b="1" dirty="0"/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285728" y="6000760"/>
          <a:ext cx="4214842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429132" y="7639316"/>
            <a:ext cx="22859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/>
              <a:t>* - садово-огородный инвентарь; пустышки, бутылки для кормления, подгузники; корма для животных; жалюзи на окна; соки; посуда</a:t>
            </a:r>
            <a:endParaRPr lang="ru-RU" sz="1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10202" y="6000760"/>
            <a:ext cx="2304542" cy="16287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200" dirty="0" smtClean="0"/>
              <a:t>  – вещей, ед.</a:t>
            </a:r>
          </a:p>
          <a:p>
            <a:pPr>
              <a:lnSpc>
                <a:spcPct val="120000"/>
              </a:lnSpc>
            </a:pPr>
            <a:r>
              <a:rPr lang="ru-RU" sz="1200" dirty="0" smtClean="0"/>
              <a:t>  – обувь, пар</a:t>
            </a:r>
          </a:p>
          <a:p>
            <a:pPr>
              <a:lnSpc>
                <a:spcPct val="120000"/>
              </a:lnSpc>
            </a:pPr>
            <a:r>
              <a:rPr lang="ru-RU" sz="1200" dirty="0" smtClean="0"/>
              <a:t>  – канцелярских наборов, ед.</a:t>
            </a:r>
          </a:p>
          <a:p>
            <a:pPr>
              <a:lnSpc>
                <a:spcPct val="120000"/>
              </a:lnSpc>
            </a:pPr>
            <a:r>
              <a:rPr lang="ru-RU" sz="1200" dirty="0" smtClean="0"/>
              <a:t>  – книги, ед.</a:t>
            </a:r>
          </a:p>
          <a:p>
            <a:pPr>
              <a:lnSpc>
                <a:spcPct val="120000"/>
              </a:lnSpc>
            </a:pPr>
            <a:r>
              <a:rPr lang="ru-RU" sz="1200" dirty="0" smtClean="0"/>
              <a:t>  – средства личной гигиены, ед.</a:t>
            </a:r>
          </a:p>
          <a:p>
            <a:pPr>
              <a:lnSpc>
                <a:spcPct val="120000"/>
              </a:lnSpc>
            </a:pPr>
            <a:r>
              <a:rPr lang="ru-RU" sz="1200" dirty="0" smtClean="0"/>
              <a:t>  – игрушки, ед.</a:t>
            </a:r>
          </a:p>
          <a:p>
            <a:pPr>
              <a:lnSpc>
                <a:spcPct val="120000"/>
              </a:lnSpc>
            </a:pPr>
            <a:r>
              <a:rPr lang="ru-RU" sz="1200" dirty="0" smtClean="0"/>
              <a:t>  – другое *.</a:t>
            </a:r>
            <a:endParaRPr lang="ru-RU" sz="1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429132" y="6072198"/>
            <a:ext cx="142876" cy="1428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429132" y="6286512"/>
            <a:ext cx="142876" cy="14287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429132" y="6500826"/>
            <a:ext cx="142876" cy="142876"/>
          </a:xfrm>
          <a:prstGeom prst="rect">
            <a:avLst/>
          </a:prstGeom>
          <a:solidFill>
            <a:srgbClr val="413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429132" y="6715140"/>
            <a:ext cx="142876" cy="14287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429132" y="7215206"/>
            <a:ext cx="142876" cy="1428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429132" y="7429520"/>
            <a:ext cx="142876" cy="1428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429132" y="7000892"/>
            <a:ext cx="142876" cy="14287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2214554" y="5643570"/>
            <a:ext cx="1158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/>
              <a:t>ВНД в цифрах </a:t>
            </a:r>
            <a:endParaRPr lang="ru-RU" sz="1200" b="1" dirty="0"/>
          </a:p>
        </p:txBody>
      </p:sp>
      <p:sp>
        <p:nvSpPr>
          <p:cNvPr id="30" name="Овал 29"/>
          <p:cNvSpPr/>
          <p:nvPr/>
        </p:nvSpPr>
        <p:spPr>
          <a:xfrm>
            <a:off x="6165304" y="8532440"/>
            <a:ext cx="432048" cy="360040"/>
          </a:xfrm>
          <a:prstGeom prst="ellipse">
            <a:avLst/>
          </a:prstGeom>
          <a:noFill/>
          <a:ln>
            <a:solidFill>
              <a:srgbClr val="374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142852" y="500034"/>
            <a:ext cx="3357586" cy="1588"/>
          </a:xfrm>
          <a:prstGeom prst="line">
            <a:avLst/>
          </a:prstGeom>
          <a:ln w="25400">
            <a:solidFill>
              <a:srgbClr val="374D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2852" y="214282"/>
            <a:ext cx="195130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0" b="1" dirty="0" smtClean="0"/>
              <a:t>Финансовый отчет</a:t>
            </a:r>
            <a:endParaRPr lang="ru-RU" sz="1700" b="1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188640" y="8621671"/>
            <a:ext cx="4326210" cy="486833"/>
          </a:xfrm>
        </p:spPr>
        <p:txBody>
          <a:bodyPr/>
          <a:lstStyle/>
          <a:p>
            <a:pPr algn="l"/>
            <a:r>
              <a:rPr lang="ru-RU" sz="1000" dirty="0" smtClean="0"/>
              <a:t>Годовой отчет Союза Молодежи Кузбасса 2019 </a:t>
            </a:r>
            <a:endParaRPr lang="ru-RU" sz="1000" dirty="0"/>
          </a:p>
        </p:txBody>
      </p:sp>
      <p:graphicFrame>
        <p:nvGraphicFramePr>
          <p:cNvPr id="13" name="Chart 3">
            <a:extLst>
              <a:ext uri="{FF2B5EF4-FFF2-40B4-BE49-F238E27FC236}">
                <a16:creationId xmlns:a16="http://schemas.microsoft.com/office/drawing/2014/main" xmlns="" id="{B6BDC1A9-7FEC-44EE-AC6F-6EFF06945F51}"/>
              </a:ext>
            </a:extLst>
          </p:cNvPr>
          <p:cNvGraphicFramePr/>
          <p:nvPr>
            <p:extLst/>
          </p:nvPr>
        </p:nvGraphicFramePr>
        <p:xfrm>
          <a:off x="2420888" y="3779912"/>
          <a:ext cx="443711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4" name="Freeform 5">
            <a:extLst>
              <a:ext uri="{FF2B5EF4-FFF2-40B4-BE49-F238E27FC236}">
                <a16:creationId xmlns:a16="http://schemas.microsoft.com/office/drawing/2014/main" xmlns="" id="{99C9F39D-B1C2-40D0-85A1-F0B4C11DA10C}"/>
              </a:ext>
            </a:extLst>
          </p:cNvPr>
          <p:cNvSpPr>
            <a:spLocks/>
          </p:cNvSpPr>
          <p:nvPr/>
        </p:nvSpPr>
        <p:spPr bwMode="auto">
          <a:xfrm>
            <a:off x="332656" y="1043608"/>
            <a:ext cx="3096344" cy="3312368"/>
          </a:xfrm>
          <a:custGeom>
            <a:avLst/>
            <a:gdLst>
              <a:gd name="T0" fmla="*/ 3321 w 3353"/>
              <a:gd name="T1" fmla="*/ 2606 h 2968"/>
              <a:gd name="T2" fmla="*/ 3321 w 3353"/>
              <a:gd name="T3" fmla="*/ 2606 h 2968"/>
              <a:gd name="T4" fmla="*/ 1879 w 3353"/>
              <a:gd name="T5" fmla="*/ 117 h 2968"/>
              <a:gd name="T6" fmla="*/ 1879 w 3353"/>
              <a:gd name="T7" fmla="*/ 117 h 2968"/>
              <a:gd name="T8" fmla="*/ 1672 w 3353"/>
              <a:gd name="T9" fmla="*/ 0 h 2968"/>
              <a:gd name="T10" fmla="*/ 1467 w 3353"/>
              <a:gd name="T11" fmla="*/ 114 h 2968"/>
              <a:gd name="T12" fmla="*/ 30 w 3353"/>
              <a:gd name="T13" fmla="*/ 2611 h 2968"/>
              <a:gd name="T14" fmla="*/ 30 w 3353"/>
              <a:gd name="T15" fmla="*/ 2611 h 2968"/>
              <a:gd name="T16" fmla="*/ 0 w 3353"/>
              <a:gd name="T17" fmla="*/ 2727 h 2968"/>
              <a:gd name="T18" fmla="*/ 239 w 3353"/>
              <a:gd name="T19" fmla="*/ 2968 h 2968"/>
              <a:gd name="T20" fmla="*/ 239 w 3353"/>
              <a:gd name="T21" fmla="*/ 2968 h 2968"/>
              <a:gd name="T22" fmla="*/ 3109 w 3353"/>
              <a:gd name="T23" fmla="*/ 2968 h 2968"/>
              <a:gd name="T24" fmla="*/ 3109 w 3353"/>
              <a:gd name="T25" fmla="*/ 2968 h 2968"/>
              <a:gd name="T26" fmla="*/ 3112 w 3353"/>
              <a:gd name="T27" fmla="*/ 2968 h 2968"/>
              <a:gd name="T28" fmla="*/ 3353 w 3353"/>
              <a:gd name="T29" fmla="*/ 2727 h 2968"/>
              <a:gd name="T30" fmla="*/ 3321 w 3353"/>
              <a:gd name="T31" fmla="*/ 2606 h 2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53" h="2968">
                <a:moveTo>
                  <a:pt x="3321" y="2606"/>
                </a:moveTo>
                <a:cubicBezTo>
                  <a:pt x="3321" y="2606"/>
                  <a:pt x="3321" y="2606"/>
                  <a:pt x="3321" y="2606"/>
                </a:cubicBezTo>
                <a:cubicBezTo>
                  <a:pt x="2839" y="1775"/>
                  <a:pt x="2360" y="947"/>
                  <a:pt x="1879" y="117"/>
                </a:cubicBezTo>
                <a:cubicBezTo>
                  <a:pt x="1879" y="117"/>
                  <a:pt x="1879" y="117"/>
                  <a:pt x="1879" y="117"/>
                </a:cubicBezTo>
                <a:cubicBezTo>
                  <a:pt x="1836" y="47"/>
                  <a:pt x="1759" y="0"/>
                  <a:pt x="1672" y="0"/>
                </a:cubicBezTo>
                <a:cubicBezTo>
                  <a:pt x="1585" y="0"/>
                  <a:pt x="1509" y="45"/>
                  <a:pt x="1467" y="114"/>
                </a:cubicBezTo>
                <a:cubicBezTo>
                  <a:pt x="987" y="948"/>
                  <a:pt x="508" y="1780"/>
                  <a:pt x="30" y="2611"/>
                </a:cubicBezTo>
                <a:cubicBezTo>
                  <a:pt x="30" y="2611"/>
                  <a:pt x="30" y="2611"/>
                  <a:pt x="30" y="2611"/>
                </a:cubicBezTo>
                <a:cubicBezTo>
                  <a:pt x="11" y="2645"/>
                  <a:pt x="0" y="2685"/>
                  <a:pt x="0" y="2727"/>
                </a:cubicBezTo>
                <a:cubicBezTo>
                  <a:pt x="0" y="2860"/>
                  <a:pt x="107" y="2967"/>
                  <a:pt x="239" y="2968"/>
                </a:cubicBezTo>
                <a:cubicBezTo>
                  <a:pt x="239" y="2968"/>
                  <a:pt x="239" y="2968"/>
                  <a:pt x="239" y="2968"/>
                </a:cubicBezTo>
                <a:cubicBezTo>
                  <a:pt x="1196" y="2968"/>
                  <a:pt x="2151" y="2968"/>
                  <a:pt x="3109" y="2968"/>
                </a:cubicBezTo>
                <a:cubicBezTo>
                  <a:pt x="3109" y="2968"/>
                  <a:pt x="3109" y="2968"/>
                  <a:pt x="3109" y="2968"/>
                </a:cubicBezTo>
                <a:cubicBezTo>
                  <a:pt x="3110" y="2968"/>
                  <a:pt x="3111" y="2968"/>
                  <a:pt x="3112" y="2968"/>
                </a:cubicBezTo>
                <a:cubicBezTo>
                  <a:pt x="3245" y="2968"/>
                  <a:pt x="3353" y="2860"/>
                  <a:pt x="3353" y="2727"/>
                </a:cubicBezTo>
                <a:cubicBezTo>
                  <a:pt x="3353" y="2683"/>
                  <a:pt x="3342" y="2642"/>
                  <a:pt x="3321" y="2606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 5">
            <a:extLst>
              <a:ext uri="{FF2B5EF4-FFF2-40B4-BE49-F238E27FC236}">
                <a16:creationId xmlns:a16="http://schemas.microsoft.com/office/drawing/2014/main" xmlns="" id="{494675E7-7A07-47AF-8ED0-885AE7BE6547}"/>
              </a:ext>
            </a:extLst>
          </p:cNvPr>
          <p:cNvSpPr>
            <a:spLocks/>
          </p:cNvSpPr>
          <p:nvPr/>
        </p:nvSpPr>
        <p:spPr bwMode="auto">
          <a:xfrm>
            <a:off x="332656" y="1907704"/>
            <a:ext cx="2088232" cy="2448272"/>
          </a:xfrm>
          <a:custGeom>
            <a:avLst/>
            <a:gdLst>
              <a:gd name="T0" fmla="*/ 3321 w 3353"/>
              <a:gd name="T1" fmla="*/ 2606 h 2968"/>
              <a:gd name="T2" fmla="*/ 3321 w 3353"/>
              <a:gd name="T3" fmla="*/ 2606 h 2968"/>
              <a:gd name="T4" fmla="*/ 1879 w 3353"/>
              <a:gd name="T5" fmla="*/ 117 h 2968"/>
              <a:gd name="T6" fmla="*/ 1879 w 3353"/>
              <a:gd name="T7" fmla="*/ 117 h 2968"/>
              <a:gd name="T8" fmla="*/ 1672 w 3353"/>
              <a:gd name="T9" fmla="*/ 0 h 2968"/>
              <a:gd name="T10" fmla="*/ 1467 w 3353"/>
              <a:gd name="T11" fmla="*/ 114 h 2968"/>
              <a:gd name="T12" fmla="*/ 30 w 3353"/>
              <a:gd name="T13" fmla="*/ 2611 h 2968"/>
              <a:gd name="T14" fmla="*/ 30 w 3353"/>
              <a:gd name="T15" fmla="*/ 2611 h 2968"/>
              <a:gd name="T16" fmla="*/ 0 w 3353"/>
              <a:gd name="T17" fmla="*/ 2727 h 2968"/>
              <a:gd name="T18" fmla="*/ 239 w 3353"/>
              <a:gd name="T19" fmla="*/ 2968 h 2968"/>
              <a:gd name="T20" fmla="*/ 239 w 3353"/>
              <a:gd name="T21" fmla="*/ 2968 h 2968"/>
              <a:gd name="T22" fmla="*/ 3109 w 3353"/>
              <a:gd name="T23" fmla="*/ 2968 h 2968"/>
              <a:gd name="T24" fmla="*/ 3109 w 3353"/>
              <a:gd name="T25" fmla="*/ 2968 h 2968"/>
              <a:gd name="T26" fmla="*/ 3112 w 3353"/>
              <a:gd name="T27" fmla="*/ 2968 h 2968"/>
              <a:gd name="T28" fmla="*/ 3353 w 3353"/>
              <a:gd name="T29" fmla="*/ 2727 h 2968"/>
              <a:gd name="T30" fmla="*/ 3321 w 3353"/>
              <a:gd name="T31" fmla="*/ 2606 h 2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53" h="2968">
                <a:moveTo>
                  <a:pt x="3321" y="2606"/>
                </a:moveTo>
                <a:cubicBezTo>
                  <a:pt x="3321" y="2606"/>
                  <a:pt x="3321" y="2606"/>
                  <a:pt x="3321" y="2606"/>
                </a:cubicBezTo>
                <a:cubicBezTo>
                  <a:pt x="2839" y="1775"/>
                  <a:pt x="2360" y="947"/>
                  <a:pt x="1879" y="117"/>
                </a:cubicBezTo>
                <a:cubicBezTo>
                  <a:pt x="1879" y="117"/>
                  <a:pt x="1879" y="117"/>
                  <a:pt x="1879" y="117"/>
                </a:cubicBezTo>
                <a:cubicBezTo>
                  <a:pt x="1836" y="47"/>
                  <a:pt x="1759" y="0"/>
                  <a:pt x="1672" y="0"/>
                </a:cubicBezTo>
                <a:cubicBezTo>
                  <a:pt x="1585" y="0"/>
                  <a:pt x="1509" y="45"/>
                  <a:pt x="1467" y="114"/>
                </a:cubicBezTo>
                <a:cubicBezTo>
                  <a:pt x="987" y="948"/>
                  <a:pt x="508" y="1780"/>
                  <a:pt x="30" y="2611"/>
                </a:cubicBezTo>
                <a:cubicBezTo>
                  <a:pt x="30" y="2611"/>
                  <a:pt x="30" y="2611"/>
                  <a:pt x="30" y="2611"/>
                </a:cubicBezTo>
                <a:cubicBezTo>
                  <a:pt x="11" y="2645"/>
                  <a:pt x="0" y="2685"/>
                  <a:pt x="0" y="2727"/>
                </a:cubicBezTo>
                <a:cubicBezTo>
                  <a:pt x="0" y="2860"/>
                  <a:pt x="107" y="2967"/>
                  <a:pt x="239" y="2968"/>
                </a:cubicBezTo>
                <a:cubicBezTo>
                  <a:pt x="239" y="2968"/>
                  <a:pt x="239" y="2968"/>
                  <a:pt x="239" y="2968"/>
                </a:cubicBezTo>
                <a:cubicBezTo>
                  <a:pt x="1196" y="2968"/>
                  <a:pt x="2151" y="2968"/>
                  <a:pt x="3109" y="2968"/>
                </a:cubicBezTo>
                <a:cubicBezTo>
                  <a:pt x="3109" y="2968"/>
                  <a:pt x="3109" y="2968"/>
                  <a:pt x="3109" y="2968"/>
                </a:cubicBezTo>
                <a:cubicBezTo>
                  <a:pt x="3110" y="2968"/>
                  <a:pt x="3111" y="2968"/>
                  <a:pt x="3112" y="2968"/>
                </a:cubicBezTo>
                <a:cubicBezTo>
                  <a:pt x="3245" y="2968"/>
                  <a:pt x="3353" y="2860"/>
                  <a:pt x="3353" y="2727"/>
                </a:cubicBezTo>
                <a:cubicBezTo>
                  <a:pt x="3353" y="2683"/>
                  <a:pt x="3342" y="2642"/>
                  <a:pt x="3321" y="2606"/>
                </a:cubicBezTo>
                <a:close/>
              </a:path>
            </a:pathLst>
          </a:custGeom>
          <a:solidFill>
            <a:srgbClr val="4134F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 5">
            <a:extLst>
              <a:ext uri="{FF2B5EF4-FFF2-40B4-BE49-F238E27FC236}">
                <a16:creationId xmlns:a16="http://schemas.microsoft.com/office/drawing/2014/main" xmlns="" id="{6667E403-8086-4D8B-8E18-37CD7AECA875}"/>
              </a:ext>
            </a:extLst>
          </p:cNvPr>
          <p:cNvSpPr>
            <a:spLocks/>
          </p:cNvSpPr>
          <p:nvPr/>
        </p:nvSpPr>
        <p:spPr bwMode="auto">
          <a:xfrm>
            <a:off x="260648" y="2483768"/>
            <a:ext cx="1584176" cy="1872208"/>
          </a:xfrm>
          <a:custGeom>
            <a:avLst/>
            <a:gdLst>
              <a:gd name="T0" fmla="*/ 3321 w 3353"/>
              <a:gd name="T1" fmla="*/ 2606 h 2968"/>
              <a:gd name="T2" fmla="*/ 3321 w 3353"/>
              <a:gd name="T3" fmla="*/ 2606 h 2968"/>
              <a:gd name="T4" fmla="*/ 1879 w 3353"/>
              <a:gd name="T5" fmla="*/ 117 h 2968"/>
              <a:gd name="T6" fmla="*/ 1879 w 3353"/>
              <a:gd name="T7" fmla="*/ 117 h 2968"/>
              <a:gd name="T8" fmla="*/ 1672 w 3353"/>
              <a:gd name="T9" fmla="*/ 0 h 2968"/>
              <a:gd name="T10" fmla="*/ 1467 w 3353"/>
              <a:gd name="T11" fmla="*/ 114 h 2968"/>
              <a:gd name="T12" fmla="*/ 30 w 3353"/>
              <a:gd name="T13" fmla="*/ 2611 h 2968"/>
              <a:gd name="T14" fmla="*/ 30 w 3353"/>
              <a:gd name="T15" fmla="*/ 2611 h 2968"/>
              <a:gd name="T16" fmla="*/ 0 w 3353"/>
              <a:gd name="T17" fmla="*/ 2727 h 2968"/>
              <a:gd name="T18" fmla="*/ 239 w 3353"/>
              <a:gd name="T19" fmla="*/ 2968 h 2968"/>
              <a:gd name="T20" fmla="*/ 239 w 3353"/>
              <a:gd name="T21" fmla="*/ 2968 h 2968"/>
              <a:gd name="T22" fmla="*/ 3109 w 3353"/>
              <a:gd name="T23" fmla="*/ 2968 h 2968"/>
              <a:gd name="T24" fmla="*/ 3109 w 3353"/>
              <a:gd name="T25" fmla="*/ 2968 h 2968"/>
              <a:gd name="T26" fmla="*/ 3112 w 3353"/>
              <a:gd name="T27" fmla="*/ 2968 h 2968"/>
              <a:gd name="T28" fmla="*/ 3353 w 3353"/>
              <a:gd name="T29" fmla="*/ 2727 h 2968"/>
              <a:gd name="T30" fmla="*/ 3321 w 3353"/>
              <a:gd name="T31" fmla="*/ 2606 h 2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53" h="2968">
                <a:moveTo>
                  <a:pt x="3321" y="2606"/>
                </a:moveTo>
                <a:cubicBezTo>
                  <a:pt x="3321" y="2606"/>
                  <a:pt x="3321" y="2606"/>
                  <a:pt x="3321" y="2606"/>
                </a:cubicBezTo>
                <a:cubicBezTo>
                  <a:pt x="2839" y="1775"/>
                  <a:pt x="2360" y="947"/>
                  <a:pt x="1879" y="117"/>
                </a:cubicBezTo>
                <a:cubicBezTo>
                  <a:pt x="1879" y="117"/>
                  <a:pt x="1879" y="117"/>
                  <a:pt x="1879" y="117"/>
                </a:cubicBezTo>
                <a:cubicBezTo>
                  <a:pt x="1836" y="47"/>
                  <a:pt x="1759" y="0"/>
                  <a:pt x="1672" y="0"/>
                </a:cubicBezTo>
                <a:cubicBezTo>
                  <a:pt x="1585" y="0"/>
                  <a:pt x="1509" y="45"/>
                  <a:pt x="1467" y="114"/>
                </a:cubicBezTo>
                <a:cubicBezTo>
                  <a:pt x="987" y="948"/>
                  <a:pt x="508" y="1780"/>
                  <a:pt x="30" y="2611"/>
                </a:cubicBezTo>
                <a:cubicBezTo>
                  <a:pt x="30" y="2611"/>
                  <a:pt x="30" y="2611"/>
                  <a:pt x="30" y="2611"/>
                </a:cubicBezTo>
                <a:cubicBezTo>
                  <a:pt x="11" y="2645"/>
                  <a:pt x="0" y="2685"/>
                  <a:pt x="0" y="2727"/>
                </a:cubicBezTo>
                <a:cubicBezTo>
                  <a:pt x="0" y="2860"/>
                  <a:pt x="107" y="2967"/>
                  <a:pt x="239" y="2968"/>
                </a:cubicBezTo>
                <a:cubicBezTo>
                  <a:pt x="239" y="2968"/>
                  <a:pt x="239" y="2968"/>
                  <a:pt x="239" y="2968"/>
                </a:cubicBezTo>
                <a:cubicBezTo>
                  <a:pt x="1196" y="2968"/>
                  <a:pt x="2151" y="2968"/>
                  <a:pt x="3109" y="2968"/>
                </a:cubicBezTo>
                <a:cubicBezTo>
                  <a:pt x="3109" y="2968"/>
                  <a:pt x="3109" y="2968"/>
                  <a:pt x="3109" y="2968"/>
                </a:cubicBezTo>
                <a:cubicBezTo>
                  <a:pt x="3110" y="2968"/>
                  <a:pt x="3111" y="2968"/>
                  <a:pt x="3112" y="2968"/>
                </a:cubicBezTo>
                <a:cubicBezTo>
                  <a:pt x="3245" y="2968"/>
                  <a:pt x="3353" y="2860"/>
                  <a:pt x="3353" y="2727"/>
                </a:cubicBezTo>
                <a:cubicBezTo>
                  <a:pt x="3353" y="2683"/>
                  <a:pt x="3342" y="2642"/>
                  <a:pt x="3321" y="260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501008" y="1547664"/>
            <a:ext cx="2880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Всего доходов за 2019 год:</a:t>
            </a:r>
          </a:p>
          <a:p>
            <a:endParaRPr lang="ru-RU" sz="1200" b="1" dirty="0" smtClean="0"/>
          </a:p>
          <a:p>
            <a:pPr lvl="0"/>
            <a:r>
              <a:rPr lang="ru-RU" sz="1200" b="1" dirty="0" smtClean="0">
                <a:solidFill>
                  <a:srgbClr val="FCB414"/>
                </a:solidFill>
              </a:rPr>
              <a:t> 4279 тыс. руб. </a:t>
            </a:r>
            <a:r>
              <a:rPr lang="ru-RU" sz="1200" b="1" dirty="0" smtClean="0"/>
              <a:t>– </a:t>
            </a:r>
            <a:r>
              <a:rPr lang="ru-RU" sz="1200" dirty="0" err="1" smtClean="0"/>
              <a:t>Грантовые</a:t>
            </a:r>
            <a:r>
              <a:rPr lang="ru-RU" sz="1200" dirty="0" smtClean="0"/>
              <a:t> средства</a:t>
            </a:r>
          </a:p>
          <a:p>
            <a:pPr lvl="0"/>
            <a:endParaRPr lang="ru-RU" sz="1200" dirty="0" smtClean="0">
              <a:ea typeface="Noto Sans" panose="020B0502040504020204" pitchFamily="34"/>
              <a:cs typeface="Noto Sans" panose="020B0502040504020204" pitchFamily="34"/>
            </a:endParaRPr>
          </a:p>
          <a:p>
            <a:pPr lvl="0"/>
            <a:r>
              <a:rPr lang="ru-RU" sz="1200" b="1" dirty="0" smtClean="0">
                <a:solidFill>
                  <a:srgbClr val="4134F0"/>
                </a:solidFill>
                <a:ea typeface="Noto Sans" panose="020B0502040504020204" pitchFamily="34"/>
                <a:cs typeface="Noto Sans" panose="020B0502040504020204" pitchFamily="34"/>
              </a:rPr>
              <a:t>1614 тыс. руб. </a:t>
            </a:r>
            <a:r>
              <a:rPr lang="ru-RU" sz="1200" b="1" dirty="0" smtClean="0">
                <a:ea typeface="Noto Sans" panose="020B0502040504020204" pitchFamily="34"/>
                <a:cs typeface="Noto Sans" panose="020B0502040504020204" pitchFamily="34"/>
              </a:rPr>
              <a:t>– </a:t>
            </a:r>
            <a:r>
              <a:rPr lang="ru-RU" sz="1200" dirty="0" smtClean="0"/>
              <a:t>Собственные доходы</a:t>
            </a:r>
          </a:p>
          <a:p>
            <a:pPr lvl="0"/>
            <a:endParaRPr lang="en-GB" sz="1200" dirty="0" smtClean="0">
              <a:ea typeface="Noto Sans" panose="020B0502040504020204" pitchFamily="34"/>
              <a:cs typeface="Noto Sans" panose="020B0502040504020204" pitchFamily="34"/>
            </a:endParaRPr>
          </a:p>
          <a:p>
            <a:pPr lvl="0"/>
            <a:r>
              <a:rPr lang="ru-RU" sz="1200" b="1" dirty="0" smtClean="0">
                <a:solidFill>
                  <a:srgbClr val="FF0000"/>
                </a:solidFill>
              </a:rPr>
              <a:t>185 тыс. руб.</a:t>
            </a:r>
            <a:r>
              <a:rPr lang="ru-RU" sz="1200" b="1" dirty="0" smtClean="0">
                <a:solidFill>
                  <a:srgbClr val="CB1B4A"/>
                </a:solidFill>
              </a:rPr>
              <a:t> </a:t>
            </a:r>
            <a:r>
              <a:rPr lang="ru-RU" sz="1200" b="1" dirty="0" smtClean="0"/>
              <a:t>– </a:t>
            </a:r>
            <a:r>
              <a:rPr lang="ru-RU" sz="1200" dirty="0" smtClean="0"/>
              <a:t>Другие поступления</a:t>
            </a:r>
            <a:endParaRPr lang="ru-RU" sz="12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88640" y="5868144"/>
            <a:ext cx="28803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Расходы за 2019 год:</a:t>
            </a:r>
          </a:p>
          <a:p>
            <a:endParaRPr lang="ru-RU" sz="1200" b="1" dirty="0" smtClean="0"/>
          </a:p>
          <a:p>
            <a:pPr lvl="0"/>
            <a:r>
              <a:rPr lang="ru-RU" sz="1200" b="1" dirty="0" smtClean="0">
                <a:solidFill>
                  <a:srgbClr val="4134F0"/>
                </a:solidFill>
                <a:ea typeface="Noto Sans" panose="020B0502040504020204" pitchFamily="34"/>
                <a:cs typeface="Noto Sans" panose="020B0502040504020204" pitchFamily="34"/>
              </a:rPr>
              <a:t>1963 тыс. руб. </a:t>
            </a:r>
            <a:r>
              <a:rPr lang="ru-RU" sz="1200" b="1" dirty="0" smtClean="0">
                <a:ea typeface="Noto Sans" panose="020B0502040504020204" pitchFamily="34"/>
                <a:cs typeface="Noto Sans" panose="020B0502040504020204" pitchFamily="34"/>
              </a:rPr>
              <a:t>– </a:t>
            </a:r>
            <a:r>
              <a:rPr lang="ru-RU" sz="1200" dirty="0" smtClean="0"/>
              <a:t>Организация мероприятий и выполнение проектов</a:t>
            </a:r>
          </a:p>
          <a:p>
            <a:pPr lvl="0"/>
            <a:endParaRPr lang="ru-RU" sz="1200" dirty="0" smtClean="0"/>
          </a:p>
          <a:p>
            <a:pPr lvl="0"/>
            <a:r>
              <a:rPr lang="ru-RU" sz="1200" b="1" dirty="0" smtClean="0">
                <a:solidFill>
                  <a:srgbClr val="92D050"/>
                </a:solidFill>
              </a:rPr>
              <a:t>1156 тыс. руб.</a:t>
            </a:r>
            <a:r>
              <a:rPr lang="ru-RU" sz="1200" b="1" dirty="0" smtClean="0">
                <a:solidFill>
                  <a:srgbClr val="C2C923"/>
                </a:solidFill>
              </a:rPr>
              <a:t> </a:t>
            </a:r>
            <a:r>
              <a:rPr lang="ru-RU" sz="1200" b="1" dirty="0" smtClean="0"/>
              <a:t>– </a:t>
            </a:r>
            <a:r>
              <a:rPr lang="ru-RU" sz="1200" dirty="0" smtClean="0"/>
              <a:t>Административные расходы</a:t>
            </a:r>
          </a:p>
          <a:p>
            <a:pPr lvl="0"/>
            <a:endParaRPr lang="en-GB" sz="1200" dirty="0" smtClean="0">
              <a:ea typeface="Noto Sans" panose="020B0502040504020204" pitchFamily="34"/>
              <a:cs typeface="Noto Sans" panose="020B0502040504020204" pitchFamily="34"/>
            </a:endParaRPr>
          </a:p>
          <a:p>
            <a:pPr lvl="0"/>
            <a:r>
              <a:rPr lang="ru-RU" sz="1200" b="1" dirty="0" smtClean="0">
                <a:solidFill>
                  <a:srgbClr val="FCB414"/>
                </a:solidFill>
              </a:rPr>
              <a:t> 229 тыс. руб. </a:t>
            </a:r>
            <a:r>
              <a:rPr lang="ru-RU" sz="1200" b="1" dirty="0" smtClean="0"/>
              <a:t>– </a:t>
            </a:r>
            <a:r>
              <a:rPr lang="ru-RU" sz="1200" dirty="0" smtClean="0"/>
              <a:t>Прочие расходы</a:t>
            </a:r>
          </a:p>
          <a:p>
            <a:pPr lvl="0"/>
            <a:endParaRPr lang="ru-RU" sz="1200" dirty="0" smtClean="0"/>
          </a:p>
          <a:p>
            <a:pPr lvl="0"/>
            <a:r>
              <a:rPr lang="ru-RU" sz="1200" b="1" dirty="0" smtClean="0">
                <a:solidFill>
                  <a:srgbClr val="FF0000"/>
                </a:solidFill>
              </a:rPr>
              <a:t>229 тыс. руб.</a:t>
            </a:r>
            <a:r>
              <a:rPr lang="ru-RU" sz="1200" b="1" dirty="0" smtClean="0">
                <a:solidFill>
                  <a:srgbClr val="CB1B4A"/>
                </a:solidFill>
              </a:rPr>
              <a:t> </a:t>
            </a:r>
            <a:r>
              <a:rPr lang="ru-RU" sz="1200" b="1" dirty="0" smtClean="0"/>
              <a:t>– </a:t>
            </a:r>
            <a:r>
              <a:rPr lang="ru-RU" sz="1200" dirty="0" smtClean="0"/>
              <a:t>Хозяйственные расходы</a:t>
            </a:r>
            <a:endParaRPr lang="ru-RU" sz="1200" b="1" dirty="0"/>
          </a:p>
        </p:txBody>
      </p:sp>
      <p:sp>
        <p:nvSpPr>
          <p:cNvPr id="36" name="TextBox 35"/>
          <p:cNvSpPr txBox="1"/>
          <p:nvPr/>
        </p:nvSpPr>
        <p:spPr>
          <a:xfrm rot="3849043">
            <a:off x="1337698" y="2605253"/>
            <a:ext cx="213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Грантовые</a:t>
            </a:r>
            <a:r>
              <a:rPr lang="ru-RU" dirty="0" smtClean="0"/>
              <a:t> средства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 rot="3849043">
            <a:off x="465419" y="3321088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Другие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поступления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3849043">
            <a:off x="580670" y="3059304"/>
            <a:ext cx="2274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Собственные</a:t>
            </a:r>
            <a:r>
              <a:rPr lang="ru-RU" dirty="0" smtClean="0"/>
              <a:t> </a:t>
            </a:r>
            <a:r>
              <a:rPr lang="ru-RU" dirty="0" smtClean="0">
                <a:solidFill>
                  <a:schemeClr val="bg1"/>
                </a:solidFill>
              </a:rPr>
              <a:t>доходы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165304" y="8532440"/>
            <a:ext cx="432048" cy="360040"/>
          </a:xfrm>
          <a:prstGeom prst="ellipse">
            <a:avLst/>
          </a:prstGeom>
          <a:noFill/>
          <a:ln>
            <a:solidFill>
              <a:srgbClr val="374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42852" y="569884"/>
            <a:ext cx="3357586" cy="1588"/>
          </a:xfrm>
          <a:prstGeom prst="line">
            <a:avLst/>
          </a:prstGeom>
          <a:ln w="25400">
            <a:solidFill>
              <a:srgbClr val="374D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0688" y="2110363"/>
            <a:ext cx="5501314" cy="649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Кемеровская региональная общественная организация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«Союз Молодежи Кузбасса»</a:t>
            </a: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адрес: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650000, Кемерово, ул.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Ноградская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3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тел.: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+7(384-2)36-37-65 (приемная)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тел.: 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+7(384-2)36-38-22</a:t>
            </a:r>
          </a:p>
          <a:p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e-mail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smkrsm@yandex.ru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http://smkrsm.ru/smk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   https://vk.com/smkrsm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         instagram.com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smkrsm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Реквизиты свидетельства о государственной </a:t>
            </a:r>
          </a:p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регистрации НКО, выданного органом юстиции:</a:t>
            </a:r>
          </a:p>
          <a:p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Св-во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№ 99 от 01.07.1992 г.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ОГРН 1024200004476 от 20.11.2002 г.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Все снимки опубликованы с согласия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изображенных на них людей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D:\Мои документы\Мероприятия\Конкурс годовых отчетов\2019\Оформление\VK_com-logo_svg-640x6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5746" y="4499992"/>
            <a:ext cx="358998" cy="358998"/>
          </a:xfrm>
          <a:prstGeom prst="rect">
            <a:avLst/>
          </a:prstGeom>
          <a:noFill/>
        </p:spPr>
      </p:pic>
      <p:pic>
        <p:nvPicPr>
          <p:cNvPr id="4099" name="Picture 3" descr="D:\Мои документы\Мероприятия\Конкурс годовых отчетов\2019\Оформление\597456fdbe3c715d6e73cf53.png"/>
          <p:cNvPicPr>
            <a:picLocks noChangeAspect="1" noChangeArrowheads="1"/>
          </p:cNvPicPr>
          <p:nvPr/>
        </p:nvPicPr>
        <p:blipFill>
          <a:blip r:embed="rId3" cstate="print"/>
          <a:srcRect l="22312" t="8439" r="22312" b="8399"/>
          <a:stretch>
            <a:fillRect/>
          </a:stretch>
        </p:blipFill>
        <p:spPr bwMode="auto">
          <a:xfrm>
            <a:off x="764704" y="5004048"/>
            <a:ext cx="360040" cy="360040"/>
          </a:xfrm>
          <a:prstGeom prst="rect">
            <a:avLst/>
          </a:prstGeom>
          <a:noFill/>
        </p:spPr>
      </p:pic>
      <p:pic>
        <p:nvPicPr>
          <p:cNvPr id="8" name="Picture 2" descr="https://sun9-9.userapi.com/c837731/v837731561/1e4f4/3cpw2vpNHS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1714506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188640" y="8621671"/>
            <a:ext cx="4326210" cy="486833"/>
          </a:xfrm>
        </p:spPr>
        <p:txBody>
          <a:bodyPr/>
          <a:lstStyle/>
          <a:p>
            <a:pPr algn="l"/>
            <a:r>
              <a:rPr lang="ru-RU" sz="1000" dirty="0" smtClean="0"/>
              <a:t>Годовой отчет Союза Молодежи Кузбасса 2019 </a:t>
            </a:r>
            <a:endParaRPr lang="ru-RU" sz="1000" dirty="0"/>
          </a:p>
        </p:txBody>
      </p:sp>
      <p:sp>
        <p:nvSpPr>
          <p:cNvPr id="9" name="Овал 8"/>
          <p:cNvSpPr/>
          <p:nvPr/>
        </p:nvSpPr>
        <p:spPr>
          <a:xfrm>
            <a:off x="6143644" y="8569678"/>
            <a:ext cx="432048" cy="360040"/>
          </a:xfrm>
          <a:prstGeom prst="ellipse">
            <a:avLst/>
          </a:prstGeom>
          <a:noFill/>
          <a:ln>
            <a:solidFill>
              <a:srgbClr val="374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6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188640" y="8621671"/>
            <a:ext cx="4326210" cy="486833"/>
          </a:xfrm>
        </p:spPr>
        <p:txBody>
          <a:bodyPr/>
          <a:lstStyle/>
          <a:p>
            <a:pPr algn="l"/>
            <a:endParaRPr lang="ru-RU" sz="1000" dirty="0" smtClean="0"/>
          </a:p>
          <a:p>
            <a:pPr algn="l"/>
            <a:r>
              <a:rPr lang="ru-RU" sz="1000" dirty="0" smtClean="0"/>
              <a:t>Годовой отчет Союза Молодежи Кузбасса 2019 </a:t>
            </a:r>
            <a:endParaRPr lang="ru-RU" sz="1000" dirty="0"/>
          </a:p>
        </p:txBody>
      </p:sp>
      <p:sp>
        <p:nvSpPr>
          <p:cNvPr id="7" name="Овал 6"/>
          <p:cNvSpPr/>
          <p:nvPr/>
        </p:nvSpPr>
        <p:spPr>
          <a:xfrm>
            <a:off x="6165304" y="8532440"/>
            <a:ext cx="432048" cy="360040"/>
          </a:xfrm>
          <a:prstGeom prst="ellipse">
            <a:avLst/>
          </a:prstGeom>
          <a:noFill/>
          <a:ln>
            <a:solidFill>
              <a:srgbClr val="374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71480" y="179512"/>
            <a:ext cx="290913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 smtClean="0"/>
              <a:t>Содержание отчета</a:t>
            </a:r>
            <a:endParaRPr lang="ru-RU" sz="25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71480" y="641322"/>
            <a:ext cx="2857520" cy="1588"/>
          </a:xfrm>
          <a:prstGeom prst="line">
            <a:avLst/>
          </a:prstGeom>
          <a:ln w="25400">
            <a:solidFill>
              <a:srgbClr val="374D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4314" y="1142976"/>
            <a:ext cx="6500834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>
              <a:lnSpc>
                <a:spcPct val="150000"/>
              </a:lnSpc>
            </a:pPr>
            <a:r>
              <a:rPr lang="ru-RU" b="1" dirty="0" smtClean="0"/>
              <a:t>Приветственное слово Председателя 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Союза Молодежи Кузбасса И. Н. Рондик</a:t>
            </a:r>
            <a:r>
              <a:rPr lang="ru-RU" dirty="0" smtClean="0"/>
              <a:t>. . . . . . . . . . . . . . . . . . . . 3</a:t>
            </a:r>
          </a:p>
          <a:p>
            <a:pPr indent="450850">
              <a:lnSpc>
                <a:spcPct val="150000"/>
              </a:lnSpc>
            </a:pPr>
            <a:r>
              <a:rPr lang="ru-RU" b="1" dirty="0" smtClean="0"/>
              <a:t>Наша команда </a:t>
            </a:r>
            <a:r>
              <a:rPr lang="ru-RU" dirty="0" smtClean="0"/>
              <a:t>. . . . . . . . . . . . . . . . . . . . . . . . . . . . . . . . . . . . . . .4</a:t>
            </a:r>
          </a:p>
          <a:p>
            <a:pPr indent="450850">
              <a:lnSpc>
                <a:spcPct val="150000"/>
              </a:lnSpc>
            </a:pPr>
            <a:r>
              <a:rPr lang="ru-RU" b="1" dirty="0" smtClean="0"/>
              <a:t>Наши добровольцы </a:t>
            </a:r>
            <a:r>
              <a:rPr lang="ru-RU" dirty="0" smtClean="0"/>
              <a:t>. . . . . . . . . . . . . . . . . . . . . . . . . . . . . . . . . .6</a:t>
            </a:r>
          </a:p>
          <a:p>
            <a:pPr indent="450850">
              <a:lnSpc>
                <a:spcPct val="150000"/>
              </a:lnSpc>
            </a:pPr>
            <a:r>
              <a:rPr lang="ru-RU" b="1" dirty="0" smtClean="0"/>
              <a:t>Проект «</a:t>
            </a:r>
            <a:r>
              <a:rPr lang="ru-RU" b="1" dirty="0" err="1" smtClean="0"/>
              <a:t>Спортакус</a:t>
            </a:r>
            <a:r>
              <a:rPr lang="ru-RU" b="1" dirty="0" smtClean="0"/>
              <a:t>»</a:t>
            </a:r>
          </a:p>
          <a:p>
            <a:pPr indent="450850"/>
            <a:r>
              <a:rPr lang="ru-RU" sz="1200" dirty="0" smtClean="0"/>
              <a:t>(реализован с </a:t>
            </a:r>
            <a:r>
              <a:rPr lang="ru-RU" altLang="ru-RU" sz="1200" dirty="0" smtClean="0"/>
              <a:t>использованием Гранта Президента РФ на развитие гражданского общества, предоставленного Фондом президентских грантов) </a:t>
            </a:r>
            <a:r>
              <a:rPr lang="ru-RU" dirty="0" smtClean="0"/>
              <a:t>. . . . . . . . . . . . . . . . . . . 7</a:t>
            </a:r>
            <a:endParaRPr lang="ru-RU" altLang="ru-RU" dirty="0" smtClean="0"/>
          </a:p>
          <a:p>
            <a:pPr indent="450850">
              <a:lnSpc>
                <a:spcPct val="150000"/>
              </a:lnSpc>
            </a:pPr>
            <a:r>
              <a:rPr lang="ru-RU" altLang="ru-RU" b="1" dirty="0" smtClean="0"/>
              <a:t>Программа «Содействие интеграции в общество детей, попавших в трудную жизненную ситуацию» </a:t>
            </a:r>
            <a:r>
              <a:rPr lang="ru-RU" dirty="0" smtClean="0"/>
              <a:t>. . . . . . . . </a:t>
            </a:r>
            <a:r>
              <a:rPr lang="ru-RU" dirty="0" smtClean="0"/>
              <a:t>. . . . . . .11</a:t>
            </a:r>
            <a:endParaRPr lang="ru-RU" dirty="0" smtClean="0"/>
          </a:p>
          <a:p>
            <a:pPr indent="450850">
              <a:lnSpc>
                <a:spcPct val="150000"/>
              </a:lnSpc>
            </a:pPr>
            <a:r>
              <a:rPr lang="ru-RU" b="1" dirty="0" smtClean="0"/>
              <a:t>Программа «Добровольчество» </a:t>
            </a:r>
            <a:r>
              <a:rPr lang="ru-RU" dirty="0" smtClean="0"/>
              <a:t>. . . . . . . . . . . . . . . . . . . . . .12</a:t>
            </a:r>
          </a:p>
          <a:p>
            <a:pPr indent="450850">
              <a:lnSpc>
                <a:spcPct val="150000"/>
              </a:lnSpc>
            </a:pPr>
            <a:r>
              <a:rPr lang="ru-RU" b="1" dirty="0" smtClean="0"/>
              <a:t>Новогодний благотворительный сезон </a:t>
            </a:r>
          </a:p>
          <a:p>
            <a:pPr indent="450850">
              <a:lnSpc>
                <a:spcPct val="150000"/>
              </a:lnSpc>
            </a:pPr>
            <a:r>
              <a:rPr lang="ru-RU" b="1" dirty="0" smtClean="0"/>
              <a:t>«Счастливые праздники» </a:t>
            </a:r>
            <a:r>
              <a:rPr lang="ru-RU" dirty="0" smtClean="0"/>
              <a:t>. . . . . . . . . . . . . . . . . . . . . . . . . . . .13</a:t>
            </a:r>
          </a:p>
          <a:p>
            <a:pPr indent="450850">
              <a:lnSpc>
                <a:spcPct val="150000"/>
              </a:lnSpc>
            </a:pPr>
            <a:r>
              <a:rPr lang="ru-RU" b="1" dirty="0" smtClean="0"/>
              <a:t>Весенняя неделя добра – 2019 </a:t>
            </a:r>
            <a:r>
              <a:rPr lang="ru-RU" dirty="0" smtClean="0"/>
              <a:t> . . . . . . . . . . . . . . . . . . . . . . .14</a:t>
            </a:r>
          </a:p>
          <a:p>
            <a:pPr indent="450850">
              <a:lnSpc>
                <a:spcPct val="150000"/>
              </a:lnSpc>
            </a:pPr>
            <a:r>
              <a:rPr lang="ru-RU" b="1" dirty="0" smtClean="0"/>
              <a:t>Финансовый отчет </a:t>
            </a:r>
            <a:r>
              <a:rPr lang="ru-RU" dirty="0" smtClean="0"/>
              <a:t>. . . . . . . . . . . . . . . . . . . . . . . . . . . . . . . . . . 15</a:t>
            </a:r>
          </a:p>
          <a:p>
            <a:pPr indent="450850">
              <a:lnSpc>
                <a:spcPct val="150000"/>
              </a:lnSpc>
            </a:pPr>
            <a:r>
              <a:rPr lang="ru-RU" b="1" dirty="0" smtClean="0"/>
              <a:t>Контактная информация </a:t>
            </a:r>
            <a:r>
              <a:rPr lang="ru-RU" dirty="0" smtClean="0"/>
              <a:t>. . . . . . . . . . . . . . . . . . . . . . . . . . . . 16</a:t>
            </a:r>
            <a:endParaRPr lang="ru-RU" dirty="0"/>
          </a:p>
        </p:txBody>
      </p:sp>
      <p:pic>
        <p:nvPicPr>
          <p:cNvPr id="1027" name="Picture 3" descr="H:\Documents and Settings\WS911\Мои документы\Мероприятия\Конкурс годовых отчетов\2020\Оформление\EsOzIBqzNkQ.jpg"/>
          <p:cNvPicPr>
            <a:picLocks noChangeAspect="1" noChangeArrowheads="1"/>
          </p:cNvPicPr>
          <p:nvPr/>
        </p:nvPicPr>
        <p:blipFill>
          <a:blip r:embed="rId2" cstate="print"/>
          <a:srcRect l="16405" t="19512" r="12195" b="19513"/>
          <a:stretch>
            <a:fillRect/>
          </a:stretch>
        </p:blipFill>
        <p:spPr bwMode="auto">
          <a:xfrm>
            <a:off x="3071810" y="7582601"/>
            <a:ext cx="1428760" cy="12756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:\Documents and Settings\WS911\Мои документы\Мероприятия\Конкурс годовых отчетов\2020\Оформление\_23-2147746828.jpg"/>
          <p:cNvPicPr>
            <a:picLocks noChangeAspect="1" noChangeArrowheads="1"/>
          </p:cNvPicPr>
          <p:nvPr/>
        </p:nvPicPr>
        <p:blipFill>
          <a:blip r:embed="rId2"/>
          <a:srcRect l="12676" r="19719"/>
          <a:stretch>
            <a:fillRect/>
          </a:stretch>
        </p:blipFill>
        <p:spPr bwMode="auto">
          <a:xfrm rot="16200000">
            <a:off x="4572008" y="1964525"/>
            <a:ext cx="2285992" cy="1928826"/>
          </a:xfrm>
          <a:prstGeom prst="rect">
            <a:avLst/>
          </a:prstGeom>
          <a:noFill/>
        </p:spPr>
      </p:pic>
      <p:pic>
        <p:nvPicPr>
          <p:cNvPr id="3075" name="Picture 3" descr="H:\Documents and Settings\WS911\Мои документы\Мероприятия\Конкурс годовых отчетов\2020\Оформление\5b17c3abed4ee163d4d457c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64" y="6715140"/>
            <a:ext cx="4928796" cy="1785950"/>
          </a:xfrm>
          <a:prstGeom prst="rect">
            <a:avLst/>
          </a:prstGeom>
          <a:noFill/>
        </p:spPr>
      </p:pic>
      <p:pic>
        <p:nvPicPr>
          <p:cNvPr id="6" name="Picture 2" descr="http://smkrsm.ru/smk/etc/img/156_1.jpg"/>
          <p:cNvPicPr>
            <a:picLocks noChangeAspect="1" noChangeArrowheads="1"/>
          </p:cNvPicPr>
          <p:nvPr/>
        </p:nvPicPr>
        <p:blipFill>
          <a:blip r:embed="rId4" cstate="print"/>
          <a:srcRect b="21919"/>
          <a:stretch>
            <a:fillRect/>
          </a:stretch>
        </p:blipFill>
        <p:spPr bwMode="auto">
          <a:xfrm>
            <a:off x="4857760" y="2011699"/>
            <a:ext cx="1656184" cy="1774483"/>
          </a:xfrm>
          <a:prstGeom prst="ellipse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000240" y="7215206"/>
            <a:ext cx="489654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 smtClean="0"/>
              <a:t>Объединение граждан и общественных объединений для содействия всестороннему развитию молодого человека, реализации его потенциала  во всех сферах общественной жизни, защиты законных интересов и прав молодежи.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786190" y="6286512"/>
            <a:ext cx="2857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Председатель Союза Молодежи Кузбасса</a:t>
            </a:r>
          </a:p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Ирина Николаевна  Рондик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00240" y="428596"/>
            <a:ext cx="274857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>
                <a:solidFill>
                  <a:srgbClr val="374DED"/>
                </a:solidFill>
              </a:rPr>
              <a:t>ДОРОГИЕ ДРУЗЬЯ</a:t>
            </a:r>
            <a:r>
              <a:rPr lang="ru-RU" sz="2500" b="1" dirty="0" smtClean="0">
                <a:solidFill>
                  <a:srgbClr val="4134F0"/>
                </a:solidFill>
              </a:rPr>
              <a:t>!</a:t>
            </a: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6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188640" y="8621671"/>
            <a:ext cx="4326210" cy="486833"/>
          </a:xfrm>
        </p:spPr>
        <p:txBody>
          <a:bodyPr/>
          <a:lstStyle/>
          <a:p>
            <a:pPr algn="l"/>
            <a:r>
              <a:rPr lang="ru-RU" sz="1000" dirty="0" smtClean="0"/>
              <a:t>Годовой отчет Союза Молодежи Кузбасса 2019 </a:t>
            </a:r>
            <a:endParaRPr lang="ru-RU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142852" y="2143108"/>
            <a:ext cx="4786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6088"/>
            <a:r>
              <a:rPr lang="ru-RU" sz="1200" dirty="0" smtClean="0"/>
              <a:t>Перед Вами годовой отчет Кемеровской региональной общественной организации «Союз Молодежи Кузбасса». </a:t>
            </a:r>
          </a:p>
          <a:p>
            <a:pPr indent="446088"/>
            <a:r>
              <a:rPr lang="ru-RU" sz="1200" dirty="0" smtClean="0"/>
              <a:t>В 2019 году организация продолжила работу по нашим основным программам, а также успешно реализовала несколько новых проектов. Так, наш проект «</a:t>
            </a:r>
            <a:r>
              <a:rPr lang="ru-RU" sz="1200" dirty="0" err="1" smtClean="0"/>
              <a:t>Спортакус</a:t>
            </a:r>
            <a:r>
              <a:rPr lang="ru-RU" sz="1200" dirty="0" smtClean="0"/>
              <a:t> 2.0», направленный на популяризацию здорового образа жизни среди молодежи,  был поддержан Фондом президентских грантов и его участниками стало более 1500 человек. </a:t>
            </a:r>
            <a:endParaRPr lang="ru-R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142852" y="3929058"/>
            <a:ext cx="66437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6088"/>
            <a:r>
              <a:rPr lang="ru-RU" sz="1200" dirty="0" smtClean="0"/>
              <a:t>За время реализации проекта мы </a:t>
            </a:r>
            <a:r>
              <a:rPr lang="ru-RU" sz="1200" smtClean="0"/>
              <a:t>организовали множество спортивных </a:t>
            </a:r>
            <a:r>
              <a:rPr lang="ru-RU" sz="1200" dirty="0" smtClean="0"/>
              <a:t>мероприятий, в которых любой желающий мог принять участие совершенно бесплатно, благодаря чему молодые люди смогли провести это время с пользой. </a:t>
            </a:r>
          </a:p>
          <a:p>
            <a:pPr indent="446088"/>
            <a:r>
              <a:rPr lang="ru-RU" sz="1200" dirty="0" smtClean="0"/>
              <a:t>Кто-то, благодаря участию в наших добровольческих программах и акциях,  сумел проявить себя как лидер и реализовал свои идеи, нашел новые увлечения, новых друзей и единомышленников.</a:t>
            </a:r>
          </a:p>
          <a:p>
            <a:pPr indent="446088"/>
            <a:r>
              <a:rPr lang="ru-RU" sz="1200" dirty="0" smtClean="0"/>
              <a:t>Союз Молодежи Кузбасса – это содружество </a:t>
            </a:r>
            <a:r>
              <a:rPr lang="ru-RU" sz="1200" dirty="0" err="1" smtClean="0"/>
              <a:t>креативных</a:t>
            </a:r>
            <a:r>
              <a:rPr lang="ru-RU" sz="1200" dirty="0" smtClean="0"/>
              <a:t>, смелых, неравнодушных, чутких людей, с горящими сердцами, они никогда не сидят на месте и готовы нести в этот мир только добро.</a:t>
            </a:r>
          </a:p>
          <a:p>
            <a:pPr indent="446088"/>
            <a:r>
              <a:rPr lang="ru-RU" sz="1200" dirty="0" smtClean="0"/>
              <a:t>Мы благодарим всех наших партнеров, участников наших мероприятий и, конечно же, добровольцев, которые готовы тратить свое свободное время на реализацию совместных проектов. Мы надеемся, что наше сотрудничество будет продолжено!</a:t>
            </a:r>
            <a:endParaRPr lang="ru-RU" sz="1200" dirty="0"/>
          </a:p>
        </p:txBody>
      </p:sp>
      <p:pic>
        <p:nvPicPr>
          <p:cNvPr id="24" name="Picture 2" descr="D:\Мои документы\Мероприятия\Конкурс годовых отчетов\2018\rsm_oblozhk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858000" cy="1691680"/>
          </a:xfrm>
          <a:prstGeom prst="rect">
            <a:avLst/>
          </a:prstGeom>
          <a:noFill/>
        </p:spPr>
      </p:pic>
      <p:pic>
        <p:nvPicPr>
          <p:cNvPr id="3074" name="Picture 2" descr="H:\Documents and Settings\WS911\Мои документы\Мероприятия\Конкурс годовых отчетов\2020\Оформление\_23-2147746843.jpg"/>
          <p:cNvPicPr>
            <a:picLocks noChangeAspect="1" noChangeArrowheads="1"/>
          </p:cNvPicPr>
          <p:nvPr/>
        </p:nvPicPr>
        <p:blipFill>
          <a:blip r:embed="rId6" cstate="print"/>
          <a:srcRect l="8999" r="10000"/>
          <a:stretch>
            <a:fillRect/>
          </a:stretch>
        </p:blipFill>
        <p:spPr bwMode="auto">
          <a:xfrm>
            <a:off x="36431" y="7000892"/>
            <a:ext cx="1820933" cy="1500198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357166" y="7143768"/>
            <a:ext cx="13413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Миссия </a:t>
            </a:r>
          </a:p>
          <a:p>
            <a:pPr algn="ctr"/>
            <a:r>
              <a:rPr lang="ru-RU" b="1" dirty="0" smtClean="0"/>
              <a:t>Союза </a:t>
            </a:r>
          </a:p>
          <a:p>
            <a:pPr algn="ctr"/>
            <a:r>
              <a:rPr lang="ru-RU" b="1" dirty="0" smtClean="0"/>
              <a:t>Молодежи </a:t>
            </a:r>
          </a:p>
          <a:p>
            <a:pPr algn="ctr"/>
            <a:r>
              <a:rPr lang="ru-RU" b="1" dirty="0" smtClean="0"/>
              <a:t>Кузбасса</a:t>
            </a:r>
            <a:endParaRPr lang="ru-RU" b="1" dirty="0"/>
          </a:p>
        </p:txBody>
      </p:sp>
      <p:sp>
        <p:nvSpPr>
          <p:cNvPr id="28" name="Овал 27"/>
          <p:cNvSpPr/>
          <p:nvPr/>
        </p:nvSpPr>
        <p:spPr>
          <a:xfrm>
            <a:off x="6165304" y="8532440"/>
            <a:ext cx="432048" cy="360040"/>
          </a:xfrm>
          <a:prstGeom prst="ellipse">
            <a:avLst/>
          </a:prstGeom>
          <a:noFill/>
          <a:ln>
            <a:solidFill>
              <a:srgbClr val="374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 descr="H:\Documents and Settings\WS911\Мои документы\Мероприятия\Конкурс годовых отчетов\2020\Оформление\5b17c3abed4ee163d4d457c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21937">
            <a:off x="577954" y="6369192"/>
            <a:ext cx="5994741" cy="1952038"/>
          </a:xfrm>
          <a:prstGeom prst="rect">
            <a:avLst/>
          </a:prstGeom>
          <a:noFill/>
        </p:spPr>
      </p:pic>
      <p:pic>
        <p:nvPicPr>
          <p:cNvPr id="22" name="Picture 1" descr="H:\Documents and Settings\WS911\Мои документы\Мероприятия\Конкурс годовых отчетов\2020\Оформление\5b17c3abed4ee163d4d457c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066022">
            <a:off x="507565" y="3728233"/>
            <a:ext cx="5994741" cy="1952038"/>
          </a:xfrm>
          <a:prstGeom prst="rect">
            <a:avLst/>
          </a:prstGeom>
          <a:noFill/>
        </p:spPr>
      </p:pic>
      <p:pic>
        <p:nvPicPr>
          <p:cNvPr id="14337" name="Picture 1" descr="H:\Documents and Settings\WS911\Мои документы\Мероприятия\Конкурс годовых отчетов\2020\Оформление\5b17c3abed4ee163d4d457c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36862">
            <a:off x="318223" y="1250970"/>
            <a:ext cx="5994741" cy="1952038"/>
          </a:xfrm>
          <a:prstGeom prst="rect">
            <a:avLst/>
          </a:prstGeom>
          <a:noFill/>
        </p:spPr>
      </p:pic>
      <p:pic>
        <p:nvPicPr>
          <p:cNvPr id="20" name="Picture 2" descr="H:\Documents and Settings\WS911\Мои документы\Мероприятия\Конкурс годовых отчетов\2020\Оформление\_23-2147746750.jpg"/>
          <p:cNvPicPr>
            <a:picLocks noChangeAspect="1" noChangeArrowheads="1"/>
          </p:cNvPicPr>
          <p:nvPr/>
        </p:nvPicPr>
        <p:blipFill>
          <a:blip r:embed="rId3"/>
          <a:srcRect r="45946"/>
          <a:stretch>
            <a:fillRect/>
          </a:stretch>
        </p:blipFill>
        <p:spPr bwMode="auto">
          <a:xfrm flipH="1">
            <a:off x="4929198" y="2928926"/>
            <a:ext cx="1428760" cy="1143009"/>
          </a:xfrm>
          <a:prstGeom prst="rect">
            <a:avLst/>
          </a:prstGeom>
          <a:noFill/>
        </p:spPr>
      </p:pic>
      <p:pic>
        <p:nvPicPr>
          <p:cNvPr id="19" name="Picture 2" descr="H:\Documents and Settings\WS911\Мои документы\Мероприятия\Конкурс годовых отчетов\2020\Оформление\_23-2147746750.jpg"/>
          <p:cNvPicPr>
            <a:picLocks noChangeAspect="1" noChangeArrowheads="1"/>
          </p:cNvPicPr>
          <p:nvPr/>
        </p:nvPicPr>
        <p:blipFill>
          <a:blip r:embed="rId4" cstate="print"/>
          <a:srcRect r="45928"/>
          <a:stretch>
            <a:fillRect/>
          </a:stretch>
        </p:blipFill>
        <p:spPr bwMode="auto">
          <a:xfrm>
            <a:off x="500042" y="642910"/>
            <a:ext cx="1285884" cy="1143009"/>
          </a:xfrm>
          <a:prstGeom prst="rect">
            <a:avLst/>
          </a:prstGeom>
          <a:noFill/>
        </p:spPr>
      </p:pic>
      <p:pic>
        <p:nvPicPr>
          <p:cNvPr id="4098" name="Picture 2" descr="H:\Documents and Settings\WS911\Мои документы\Мероприятия\Конкурс годовых отчетов\2020\Оформление\_23-2147746750.jpg"/>
          <p:cNvPicPr>
            <a:picLocks noChangeAspect="1" noChangeArrowheads="1"/>
          </p:cNvPicPr>
          <p:nvPr/>
        </p:nvPicPr>
        <p:blipFill>
          <a:blip r:embed="rId4" cstate="print"/>
          <a:srcRect r="48932"/>
          <a:stretch>
            <a:fillRect/>
          </a:stretch>
        </p:blipFill>
        <p:spPr bwMode="auto">
          <a:xfrm>
            <a:off x="500042" y="5643569"/>
            <a:ext cx="1214446" cy="114300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437112" y="179512"/>
            <a:ext cx="225510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 smtClean="0"/>
              <a:t>Наша команда</a:t>
            </a:r>
            <a:endParaRPr lang="ru-RU" sz="25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57166" y="2928926"/>
            <a:ext cx="46434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Дзюба Вера,</a:t>
            </a:r>
          </a:p>
          <a:p>
            <a:pPr algn="r"/>
            <a:r>
              <a:rPr lang="ru-RU" sz="1200" dirty="0" smtClean="0">
                <a:latin typeface="Arial" pitchFamily="34" charset="0"/>
                <a:cs typeface="Arial" pitchFamily="34" charset="0"/>
              </a:rPr>
              <a:t>заместитель председателя Союза Молодежи Кузбасса</a:t>
            </a:r>
          </a:p>
          <a:p>
            <a:pPr indent="447675" algn="r"/>
            <a:r>
              <a:rPr lang="ru-RU" sz="1200" dirty="0" smtClean="0">
                <a:latin typeface="Arial" pitchFamily="34" charset="0"/>
                <a:cs typeface="Arial" pitchFamily="34" charset="0"/>
              </a:rPr>
              <a:t>Вера Николаевна курирует направление связанное с информационным продвижением деятельности организации и проведение акции «Весенняя неделя добра» (ВНД) в Кузбассе.</a:t>
            </a:r>
          </a:p>
          <a:p>
            <a:pPr indent="447675" algn="r"/>
            <a:r>
              <a:rPr lang="ru-RU" sz="1200" dirty="0" smtClean="0">
                <a:latin typeface="Arial" pitchFamily="34" charset="0"/>
                <a:cs typeface="Arial" pitchFamily="34" charset="0"/>
              </a:rPr>
              <a:t>Занимается проектной деятельностью.</a:t>
            </a: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21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188640" y="8621671"/>
            <a:ext cx="4326210" cy="486833"/>
          </a:xfrm>
        </p:spPr>
        <p:txBody>
          <a:bodyPr/>
          <a:lstStyle/>
          <a:p>
            <a:pPr algn="l"/>
            <a:r>
              <a:rPr lang="ru-RU" sz="1000" dirty="0" smtClean="0"/>
              <a:t>Годовой отчет Союза Молодежи Кузбасса 2019</a:t>
            </a:r>
            <a:endParaRPr lang="ru-RU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1714488" y="571472"/>
            <a:ext cx="4714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Бортникова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Марина,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заместитель председателя Союза Молодежи Кузбасса</a:t>
            </a: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indent="447675"/>
            <a:r>
              <a:rPr lang="ru-RU" sz="1200" dirty="0" smtClean="0">
                <a:latin typeface="Arial" pitchFamily="34" charset="0"/>
                <a:cs typeface="Arial" pitchFamily="34" charset="0"/>
              </a:rPr>
              <a:t>Марина осуществляет общую координацию федеральных и региональных проектов и программ, в том числе «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Арт-Профи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Форум» и «Студент Года».</a:t>
            </a:r>
          </a:p>
          <a:p>
            <a:pPr indent="447675"/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indent="447675"/>
            <a:r>
              <a:rPr lang="ru-RU" sz="1200" dirty="0" smtClean="0">
                <a:latin typeface="Arial" pitchFamily="34" charset="0"/>
                <a:cs typeface="Arial" pitchFamily="34" charset="0"/>
              </a:rPr>
              <a:t>Занимается проектной деятельностью.</a:t>
            </a:r>
          </a:p>
        </p:txBody>
      </p:sp>
      <p:pic>
        <p:nvPicPr>
          <p:cNvPr id="2" name="Picture 2" descr="H:\Documents and Settings\WS911\Мои документы\Мероприятия\Конкурс годовых отчетов\2019\Команда\Бортникова.jpg"/>
          <p:cNvPicPr>
            <a:picLocks noChangeAspect="1" noChangeArrowheads="1"/>
          </p:cNvPicPr>
          <p:nvPr/>
        </p:nvPicPr>
        <p:blipFill>
          <a:blip r:embed="rId5" cstate="print"/>
          <a:srcRect t="1153" b="38806"/>
          <a:stretch>
            <a:fillRect/>
          </a:stretch>
        </p:blipFill>
        <p:spPr bwMode="auto">
          <a:xfrm>
            <a:off x="142852" y="500034"/>
            <a:ext cx="1214446" cy="1320720"/>
          </a:xfrm>
          <a:prstGeom prst="ellipse">
            <a:avLst/>
          </a:prstGeom>
          <a:noFill/>
        </p:spPr>
      </p:pic>
      <p:cxnSp>
        <p:nvCxnSpPr>
          <p:cNvPr id="33" name="Прямая соединительная линия 32"/>
          <p:cNvCxnSpPr/>
          <p:nvPr/>
        </p:nvCxnSpPr>
        <p:spPr>
          <a:xfrm>
            <a:off x="1785926" y="784198"/>
            <a:ext cx="1643074" cy="158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786190" y="3143240"/>
            <a:ext cx="1143008" cy="158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4429132" y="641322"/>
            <a:ext cx="2214578" cy="1588"/>
          </a:xfrm>
          <a:prstGeom prst="line">
            <a:avLst/>
          </a:prstGeom>
          <a:ln w="25400">
            <a:solidFill>
              <a:srgbClr val="374D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:\Documents and Settings\WS911\Мои документы\Мероприятия\Конкурс годовых отчетов\2019\Команда\Дзюба.jpg"/>
          <p:cNvPicPr>
            <a:picLocks noChangeAspect="1" noChangeArrowheads="1"/>
          </p:cNvPicPr>
          <p:nvPr/>
        </p:nvPicPr>
        <p:blipFill>
          <a:blip r:embed="rId6" cstate="print"/>
          <a:srcRect t="16217" b="13513"/>
          <a:stretch>
            <a:fillRect/>
          </a:stretch>
        </p:blipFill>
        <p:spPr bwMode="auto">
          <a:xfrm>
            <a:off x="5429264" y="2857488"/>
            <a:ext cx="1214446" cy="1283225"/>
          </a:xfrm>
          <a:prstGeom prst="ellipse">
            <a:avLst/>
          </a:prstGeom>
          <a:noFill/>
        </p:spPr>
      </p:pic>
      <p:pic>
        <p:nvPicPr>
          <p:cNvPr id="1027" name="Picture 3" descr="H:\Documents and Settings\WS911\Мои документы\Мероприятия\Конкурс годовых отчетов\2019\Команда\Юрченко.jpg"/>
          <p:cNvPicPr>
            <a:picLocks noChangeAspect="1" noChangeArrowheads="1"/>
          </p:cNvPicPr>
          <p:nvPr/>
        </p:nvPicPr>
        <p:blipFill>
          <a:blip r:embed="rId7" cstate="print"/>
          <a:srcRect l="30752" t="11390" r="24828" b="58997"/>
          <a:stretch>
            <a:fillRect/>
          </a:stretch>
        </p:blipFill>
        <p:spPr bwMode="auto">
          <a:xfrm>
            <a:off x="142852" y="5572132"/>
            <a:ext cx="1285884" cy="1285884"/>
          </a:xfrm>
          <a:prstGeom prst="ellipse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1643050" y="5643570"/>
            <a:ext cx="5000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Юрченко Алена,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Пресс-служба Союза Молодежи Кузбасса</a:t>
            </a:r>
          </a:p>
          <a:p>
            <a:pPr indent="447675"/>
            <a:r>
              <a:rPr lang="ru-RU" sz="1200" dirty="0" smtClean="0">
                <a:latin typeface="Arial" pitchFamily="34" charset="0"/>
                <a:cs typeface="Arial" pitchFamily="34" charset="0"/>
              </a:rPr>
              <a:t>Алена пишет материалы обо всех наших мероприятиях и делает самые лучшие фотографии.</a:t>
            </a:r>
          </a:p>
          <a:p>
            <a:pPr indent="447675"/>
            <a:r>
              <a:rPr lang="ru-RU" sz="1200" dirty="0" smtClean="0">
                <a:latin typeface="Arial" pitchFamily="34" charset="0"/>
                <a:cs typeface="Arial" pitchFamily="34" charset="0"/>
              </a:rPr>
              <a:t>Именно благодаря ей мы можем рассказать о нашей деятельности широкой аудитории.</a:t>
            </a: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1714488" y="5857884"/>
            <a:ext cx="1214446" cy="158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6165304" y="8532440"/>
            <a:ext cx="432048" cy="360040"/>
          </a:xfrm>
          <a:prstGeom prst="ellipse">
            <a:avLst/>
          </a:prstGeom>
          <a:noFill/>
          <a:ln>
            <a:solidFill>
              <a:srgbClr val="374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H:\Documents and Settings\WS911\Мои документы\Мероприятия\Конкурс годовых отчетов\2020\Оформление\s6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928802" y="3000364"/>
            <a:ext cx="4643446" cy="1857375"/>
          </a:xfrm>
          <a:prstGeom prst="rect">
            <a:avLst/>
          </a:prstGeom>
          <a:noFill/>
        </p:spPr>
      </p:pic>
      <p:pic>
        <p:nvPicPr>
          <p:cNvPr id="17" name="Picture 4" descr="H:\Documents and Settings\WS911\Мои документы\Мероприятия\Конкурс годовых отчетов\2020\Оформление\s600.png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142852" y="1000100"/>
            <a:ext cx="5214974" cy="1857375"/>
          </a:xfrm>
          <a:prstGeom prst="rect">
            <a:avLst/>
          </a:prstGeom>
          <a:noFill/>
        </p:spPr>
      </p:pic>
      <p:pic>
        <p:nvPicPr>
          <p:cNvPr id="13316" name="Picture 4" descr="H:\Documents and Settings\WS911\Мои документы\Мероприятия\Конкурс годовых отчетов\2020\Оформление\s6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5572132"/>
            <a:ext cx="5214974" cy="1857375"/>
          </a:xfrm>
          <a:prstGeom prst="rect">
            <a:avLst/>
          </a:prstGeom>
          <a:noFill/>
        </p:spPr>
      </p:pic>
      <p:pic>
        <p:nvPicPr>
          <p:cNvPr id="13315" name="Picture 3" descr="H:\Documents and Settings\WS911\Мои документы\Мероприятия\Конкурс годовых отчетов\2020\Оформление\depositphotos_78541920-stock-illustration-абстрактные-кисти.jpg"/>
          <p:cNvPicPr>
            <a:picLocks noChangeAspect="1" noChangeArrowheads="1"/>
          </p:cNvPicPr>
          <p:nvPr/>
        </p:nvPicPr>
        <p:blipFill>
          <a:blip r:embed="rId3"/>
          <a:srcRect l="3226" t="16129" r="3226" b="19355"/>
          <a:stretch>
            <a:fillRect/>
          </a:stretch>
        </p:blipFill>
        <p:spPr bwMode="auto">
          <a:xfrm>
            <a:off x="-24" y="3000364"/>
            <a:ext cx="1928826" cy="1428760"/>
          </a:xfrm>
          <a:prstGeom prst="rect">
            <a:avLst/>
          </a:prstGeom>
          <a:noFill/>
        </p:spPr>
      </p:pic>
      <p:pic>
        <p:nvPicPr>
          <p:cNvPr id="13314" name="Picture 2" descr="H:\Documents and Settings\WS911\Мои документы\Мероприятия\Конкурс годовых отчетов\2020\Оформление\s12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563159">
            <a:off x="5217237" y="1046727"/>
            <a:ext cx="1958918" cy="1618237"/>
          </a:xfrm>
          <a:prstGeom prst="rect">
            <a:avLst/>
          </a:prstGeom>
          <a:noFill/>
        </p:spPr>
      </p:pic>
      <p:pic>
        <p:nvPicPr>
          <p:cNvPr id="13313" name="Picture 1" descr="H:\Documents and Settings\WS911\Мои документы\Мероприятия\Конкурс годовых отчетов\2020\Оформление\depositphotos_78541858-stock-illustration-абстрактные-кисти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5220975" y="5572132"/>
            <a:ext cx="1637025" cy="1823382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437112" y="179512"/>
            <a:ext cx="225510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 smtClean="0"/>
              <a:t>Наша команда</a:t>
            </a:r>
            <a:endParaRPr lang="ru-RU" sz="2500" b="1" dirty="0"/>
          </a:p>
        </p:txBody>
      </p:sp>
      <p:sp>
        <p:nvSpPr>
          <p:cNvPr id="5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188640" y="8621671"/>
            <a:ext cx="4326210" cy="486833"/>
          </a:xfrm>
        </p:spPr>
        <p:txBody>
          <a:bodyPr/>
          <a:lstStyle/>
          <a:p>
            <a:pPr algn="l"/>
            <a:r>
              <a:rPr lang="ru-RU" sz="1000" dirty="0" smtClean="0"/>
              <a:t>Годовой отчет Союза Молодежи Кузбасса 2019</a:t>
            </a:r>
            <a:endParaRPr lang="ru-RU" sz="10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29132" y="641322"/>
            <a:ext cx="2214578" cy="1588"/>
          </a:xfrm>
          <a:prstGeom prst="line">
            <a:avLst/>
          </a:prstGeom>
          <a:ln w="25400">
            <a:solidFill>
              <a:srgbClr val="374D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D:\Мои документы\Мероприятия\Конкурс годовых отчетов\2019\команда.jpg"/>
          <p:cNvPicPr>
            <a:picLocks noChangeAspect="1" noChangeArrowheads="1"/>
          </p:cNvPicPr>
          <p:nvPr/>
        </p:nvPicPr>
        <p:blipFill>
          <a:blip r:embed="rId6" cstate="print"/>
          <a:srcRect l="411" r="66702" b="50336"/>
          <a:stretch>
            <a:fillRect/>
          </a:stretch>
        </p:blipFill>
        <p:spPr bwMode="auto">
          <a:xfrm>
            <a:off x="5506125" y="918972"/>
            <a:ext cx="1209023" cy="1224136"/>
          </a:xfrm>
          <a:prstGeom prst="ellipse">
            <a:avLst/>
          </a:prstGeom>
          <a:noFill/>
        </p:spPr>
      </p:pic>
      <p:pic>
        <p:nvPicPr>
          <p:cNvPr id="9" name="Picture 3" descr="D:\Мои документы\Мероприятия\Конкурс годовых отчетов\2019\команда.jpg"/>
          <p:cNvPicPr>
            <a:picLocks noChangeAspect="1" noChangeArrowheads="1"/>
          </p:cNvPicPr>
          <p:nvPr/>
        </p:nvPicPr>
        <p:blipFill>
          <a:blip r:embed="rId7" cstate="print"/>
          <a:srcRect l="33967" t="50613" r="33968"/>
          <a:stretch>
            <a:fillRect/>
          </a:stretch>
        </p:blipFill>
        <p:spPr bwMode="auto">
          <a:xfrm>
            <a:off x="5460017" y="5715008"/>
            <a:ext cx="1255131" cy="1296144"/>
          </a:xfrm>
          <a:prstGeom prst="ellipse">
            <a:avLst/>
          </a:prstGeom>
          <a:noFill/>
        </p:spPr>
      </p:pic>
      <p:pic>
        <p:nvPicPr>
          <p:cNvPr id="10" name="Picture 4" descr="D:\Мои документы\Мероприятия\Конкурс годовых отчетов\2019\команда.jpg"/>
          <p:cNvPicPr>
            <a:picLocks noChangeAspect="1" noChangeArrowheads="1"/>
          </p:cNvPicPr>
          <p:nvPr/>
        </p:nvPicPr>
        <p:blipFill>
          <a:blip r:embed="rId8" cstate="print"/>
          <a:srcRect l="67673" b="50950"/>
          <a:stretch>
            <a:fillRect/>
          </a:stretch>
        </p:blipFill>
        <p:spPr bwMode="auto">
          <a:xfrm>
            <a:off x="285728" y="3214678"/>
            <a:ext cx="1224136" cy="1245344"/>
          </a:xfrm>
          <a:prstGeom prst="ellipse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1414" y="714348"/>
            <a:ext cx="55721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Казаков Илья,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заведующий отделом проектов и программ</a:t>
            </a:r>
          </a:p>
          <a:p>
            <a:pPr indent="447675"/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indent="447675"/>
            <a:r>
              <a:rPr lang="ru-RU" sz="1200" dirty="0" smtClean="0">
                <a:latin typeface="Arial" pitchFamily="34" charset="0"/>
                <a:cs typeface="Arial" pitchFamily="34" charset="0"/>
              </a:rPr>
              <a:t>Илья пишет проекты и курирует программу «Патриот и гражданин». </a:t>
            </a:r>
          </a:p>
          <a:p>
            <a:pPr indent="447675"/>
            <a:r>
              <a:rPr lang="ru-RU" sz="1200" dirty="0" smtClean="0">
                <a:latin typeface="Arial" pitchFamily="34" charset="0"/>
                <a:cs typeface="Arial" pitchFamily="34" charset="0"/>
              </a:rPr>
              <a:t>Занимается подбором материалов для патриотических уроков, готовит добровольцев к занятиям со школьниками по символике России и, конечно, на его плечах подготовка и проведение акции «Мы – Граждане России!», когда Союз Молодежи Кузбасса организует торжественное вручение паспортов 14-летним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кузбассовцам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. Так же занимается организацией спортивных мероприятий.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4290" y="5286380"/>
            <a:ext cx="52149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Горбунова Валерия,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руководитель программ Союза Молодежи Кузбасса</a:t>
            </a: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indent="447675"/>
            <a:r>
              <a:rPr lang="ru-RU" sz="1200" dirty="0" smtClean="0">
                <a:latin typeface="Arial" pitchFamily="34" charset="0"/>
                <a:cs typeface="Arial" pitchFamily="34" charset="0"/>
              </a:rPr>
              <a:t>Сфера ответственности Леры – программа «Содействие интеграции в общество детей, попавших в трудную жизненную ситуацию». Именно она занимается разработкой самых удивительных мастер-классов и обучением наших добровольцев работе с детьми, создает самые интересные поделки из самых простых материалов и любого может заинтересовать творчеством!</a:t>
            </a:r>
          </a:p>
          <a:p>
            <a:pPr indent="447675"/>
            <a:r>
              <a:rPr lang="ru-RU" sz="1200" dirty="0" smtClean="0">
                <a:latin typeface="Arial" pitchFamily="34" charset="0"/>
                <a:cs typeface="Arial" pitchFamily="34" charset="0"/>
              </a:rPr>
              <a:t>Лера участвует в написании проектов и организации мероприятий.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1612" y="2643174"/>
            <a:ext cx="521497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Охрименко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Алина,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руководитель программ Союза Молодежи Кузбасса</a:t>
            </a:r>
          </a:p>
          <a:p>
            <a:pPr algn="r"/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indent="447675"/>
            <a:r>
              <a:rPr lang="ru-RU" sz="1200" dirty="0" smtClean="0">
                <a:latin typeface="Arial" pitchFamily="34" charset="0"/>
                <a:cs typeface="Arial" pitchFamily="34" charset="0"/>
              </a:rPr>
              <a:t>Алина занимается подготовкой и проведением различных акций Союза Молодежи Кузбасса в рамках программы «Добровольчество»: «Цветы для Вас!», «Весна на Весенней улице», «Спасибо за жизнь», а так же Новогоднего благотворительного сезона «Счастливые праздники».</a:t>
            </a:r>
          </a:p>
          <a:p>
            <a:pPr indent="447675"/>
            <a:r>
              <a:rPr lang="ru-RU" sz="1200" dirty="0" smtClean="0">
                <a:latin typeface="Arial" pitchFamily="34" charset="0"/>
                <a:cs typeface="Arial" pitchFamily="34" charset="0"/>
              </a:rPr>
              <a:t>Открытки для пожилых людей осенью, вязанные игрушки зимой, поделки для прекрасных дам и приятные подарки, сделанные своими руками для ветеранов весной, написание проектов, организация и проведение массовых мероприятий – вот ее основные задачи!</a:t>
            </a:r>
          </a:p>
        </p:txBody>
      </p:sp>
      <p:sp>
        <p:nvSpPr>
          <p:cNvPr id="14" name="Овал 13"/>
          <p:cNvSpPr/>
          <p:nvPr/>
        </p:nvSpPr>
        <p:spPr>
          <a:xfrm>
            <a:off x="6165304" y="8532440"/>
            <a:ext cx="432048" cy="360040"/>
          </a:xfrm>
          <a:prstGeom prst="ellipse">
            <a:avLst/>
          </a:prstGeom>
          <a:noFill/>
          <a:ln>
            <a:solidFill>
              <a:srgbClr val="374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" descr="H:\Documents and Settings\WS911\Мои документы\Мероприятия\Конкурс годовых отчетов\2020\Оформление\2f8c24cc4705df171a9c12fb423abc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-814517" y="1142976"/>
            <a:ext cx="7672517" cy="8543909"/>
          </a:xfrm>
          <a:prstGeom prst="rect">
            <a:avLst/>
          </a:prstGeom>
          <a:noFill/>
        </p:spPr>
      </p:pic>
      <p:pic>
        <p:nvPicPr>
          <p:cNvPr id="12289" name="Picture 1" descr="H:\Documents and Settings\WS911\Мои документы\Мероприятия\Конкурс годовых отчетов\2020\Оформление\2f8c24cc4705df171a9c12fb423abc7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32" y="-2614587"/>
            <a:ext cx="9286940" cy="8543909"/>
          </a:xfrm>
          <a:prstGeom prst="rect">
            <a:avLst/>
          </a:prstGeom>
          <a:noFill/>
        </p:spPr>
      </p:pic>
      <p:pic>
        <p:nvPicPr>
          <p:cNvPr id="12" name="Picture 6" descr="D:\Мои документы\Мероприятия\Конкурс годовых отчетов\2019\Команда\Курганова.jpg"/>
          <p:cNvPicPr>
            <a:picLocks noChangeAspect="1" noChangeArrowheads="1"/>
          </p:cNvPicPr>
          <p:nvPr/>
        </p:nvPicPr>
        <p:blipFill>
          <a:blip r:embed="rId3" cstate="print"/>
          <a:srcRect t="9800" b="19968"/>
          <a:stretch>
            <a:fillRect/>
          </a:stretch>
        </p:blipFill>
        <p:spPr bwMode="auto">
          <a:xfrm>
            <a:off x="5429264" y="857224"/>
            <a:ext cx="1071570" cy="1128884"/>
          </a:xfrm>
          <a:prstGeom prst="ellipse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5572140" y="8475134"/>
            <a:ext cx="942960" cy="486833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188640" y="8621671"/>
            <a:ext cx="4326210" cy="486833"/>
          </a:xfrm>
        </p:spPr>
        <p:txBody>
          <a:bodyPr/>
          <a:lstStyle/>
          <a:p>
            <a:pPr algn="l"/>
            <a:endParaRPr lang="ru-RU" sz="1000" dirty="0" smtClean="0"/>
          </a:p>
          <a:p>
            <a:pPr algn="l"/>
            <a:r>
              <a:rPr lang="ru-RU" sz="1000" dirty="0" smtClean="0"/>
              <a:t>Годовой отчет Союза Молодежи Кузбасса 2019 </a:t>
            </a:r>
            <a:endParaRPr lang="ru-RU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3500438" y="142844"/>
            <a:ext cx="297171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/>
              <a:t>Наши добровольцы</a:t>
            </a:r>
            <a:endParaRPr lang="ru-RU" sz="2500" b="1" dirty="0"/>
          </a:p>
        </p:txBody>
      </p:sp>
      <p:pic>
        <p:nvPicPr>
          <p:cNvPr id="10" name="Picture 2" descr="D:\Мои документы\Мероприятия\Конкурс годовых отчетов\2019\Команда\Татарников.jpg"/>
          <p:cNvPicPr>
            <a:picLocks noChangeAspect="1" noChangeArrowheads="1"/>
          </p:cNvPicPr>
          <p:nvPr/>
        </p:nvPicPr>
        <p:blipFill>
          <a:blip r:embed="rId4" cstate="print"/>
          <a:srcRect l="20469" t="9046" r="21946"/>
          <a:stretch>
            <a:fillRect/>
          </a:stretch>
        </p:blipFill>
        <p:spPr bwMode="auto">
          <a:xfrm>
            <a:off x="5429264" y="4786314"/>
            <a:ext cx="1143008" cy="1204153"/>
          </a:xfrm>
          <a:prstGeom prst="ellipse">
            <a:avLst/>
          </a:prstGeom>
          <a:noFill/>
        </p:spPr>
      </p:pic>
      <p:pic>
        <p:nvPicPr>
          <p:cNvPr id="11" name="Picture 3" descr="D:\Мои документы\Мероприятия\Конкурс годовых отчетов\2019\Команда\Вдовиченко.jpg"/>
          <p:cNvPicPr>
            <a:picLocks noChangeAspect="1" noChangeArrowheads="1"/>
          </p:cNvPicPr>
          <p:nvPr/>
        </p:nvPicPr>
        <p:blipFill>
          <a:blip r:embed="rId5" cstate="print"/>
          <a:srcRect l="43558" t="16603" r="3286"/>
          <a:stretch>
            <a:fillRect/>
          </a:stretch>
        </p:blipFill>
        <p:spPr bwMode="auto">
          <a:xfrm>
            <a:off x="3684256" y="986521"/>
            <a:ext cx="1173504" cy="1228025"/>
          </a:xfrm>
          <a:prstGeom prst="ellipse">
            <a:avLst/>
          </a:prstGeom>
          <a:noFill/>
        </p:spPr>
      </p:pic>
      <p:pic>
        <p:nvPicPr>
          <p:cNvPr id="14" name="Picture 8" descr="D:\Мои документы\Мероприятия\Конкурс годовых отчетов\2019\Команда\Вдовиченко.jpg"/>
          <p:cNvPicPr>
            <a:picLocks noChangeAspect="1" noChangeArrowheads="1"/>
          </p:cNvPicPr>
          <p:nvPr/>
        </p:nvPicPr>
        <p:blipFill>
          <a:blip r:embed="rId6" cstate="print"/>
          <a:srcRect l="4965" t="16794" r="55906" b="20115"/>
          <a:stretch>
            <a:fillRect/>
          </a:stretch>
        </p:blipFill>
        <p:spPr bwMode="auto">
          <a:xfrm>
            <a:off x="214290" y="4825095"/>
            <a:ext cx="1143008" cy="1175665"/>
          </a:xfrm>
          <a:prstGeom prst="ellipse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143512" y="6122457"/>
            <a:ext cx="15716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/>
              <a:t>Сергей Татарников</a:t>
            </a:r>
          </a:p>
          <a:p>
            <a:r>
              <a:rPr lang="ru-RU" sz="1000" i="1" dirty="0" smtClean="0"/>
              <a:t>Доброволец Союза молодежи Кузбасса</a:t>
            </a:r>
            <a:r>
              <a:rPr lang="ru-RU" sz="1000" dirty="0" smtClean="0"/>
              <a:t>,.</a:t>
            </a:r>
          </a:p>
          <a:p>
            <a:endParaRPr lang="ru-RU" sz="1000" dirty="0" smtClean="0"/>
          </a:p>
          <a:p>
            <a:r>
              <a:rPr lang="ru-RU" sz="1000" dirty="0" smtClean="0"/>
              <a:t>«Я  за последние несколько лет принял участие, наверное в сотнях мероприятий и могу сказать, что этот год стал по-настоящему выдающимся!</a:t>
            </a:r>
          </a:p>
          <a:p>
            <a:r>
              <a:rPr lang="ru-RU" sz="1000" dirty="0" smtClean="0"/>
              <a:t>Мы отлично поработали и сделали много отличных вещей!»</a:t>
            </a:r>
            <a:endParaRPr lang="ru-RU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3429000" y="2143108"/>
            <a:ext cx="164307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Василий </a:t>
            </a:r>
            <a:r>
              <a:rPr lang="ru-RU" sz="1200" b="1" dirty="0" err="1" smtClean="0"/>
              <a:t>Вдовиченко</a:t>
            </a:r>
            <a:endParaRPr lang="ru-RU" sz="1200" b="1" dirty="0" smtClean="0"/>
          </a:p>
          <a:p>
            <a:r>
              <a:rPr lang="ru-RU" sz="1000" i="1" dirty="0" smtClean="0"/>
              <a:t>Доброволец Союза молодежи Кузбасса.</a:t>
            </a:r>
          </a:p>
          <a:p>
            <a:endParaRPr lang="ru-RU" sz="1000" i="1" dirty="0" smtClean="0"/>
          </a:p>
          <a:p>
            <a:r>
              <a:rPr lang="ru-RU" sz="1000" dirty="0" smtClean="0"/>
              <a:t>«Каждый год с нетерпением жду школу актива.</a:t>
            </a:r>
          </a:p>
          <a:p>
            <a:r>
              <a:rPr lang="ru-RU" sz="1000" dirty="0" smtClean="0"/>
              <a:t>Все мероприятия, которые мы проводим в течение года помогают нам подготовиться к этому главному событию лету.</a:t>
            </a:r>
          </a:p>
          <a:p>
            <a:r>
              <a:rPr lang="ru-RU" sz="1000" dirty="0" smtClean="0"/>
              <a:t>Мы отлично поработали и сделали много полезного и веселого.»</a:t>
            </a:r>
            <a:endParaRPr lang="ru-RU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214290" y="6072198"/>
            <a:ext cx="16430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Марина </a:t>
            </a:r>
            <a:r>
              <a:rPr lang="ru-RU" sz="1200" b="1" dirty="0" err="1" smtClean="0"/>
              <a:t>Вдовиченко</a:t>
            </a:r>
            <a:endParaRPr lang="ru-RU" sz="1200" b="1" dirty="0" smtClean="0"/>
          </a:p>
          <a:p>
            <a:r>
              <a:rPr lang="ru-RU" sz="1000" i="1" dirty="0" smtClean="0"/>
              <a:t>Доброволец Союза молодежи Кузбасса.</a:t>
            </a:r>
          </a:p>
          <a:p>
            <a:endParaRPr lang="ru-RU" sz="1000" dirty="0" smtClean="0"/>
          </a:p>
          <a:p>
            <a:r>
              <a:rPr lang="ru-RU" sz="1000" dirty="0" smtClean="0"/>
              <a:t>«Этот год был по-настоящему крутым!</a:t>
            </a:r>
            <a:br>
              <a:rPr lang="ru-RU" sz="1000" dirty="0" smtClean="0"/>
            </a:br>
            <a:r>
              <a:rPr lang="ru-RU" sz="1000" dirty="0" smtClean="0"/>
              <a:t>Мы работали в очень интересном проекте «</a:t>
            </a:r>
            <a:r>
              <a:rPr lang="ru-RU" sz="1000" dirty="0" err="1" smtClean="0"/>
              <a:t>Спортакус</a:t>
            </a:r>
            <a:r>
              <a:rPr lang="ru-RU" sz="1000" dirty="0" smtClean="0"/>
              <a:t> 2.0», и проводили традиционные мероприятия.</a:t>
            </a:r>
          </a:p>
          <a:p>
            <a:r>
              <a:rPr lang="ru-RU" sz="1000" dirty="0" smtClean="0"/>
              <a:t>Я люблю принимать участие в работе «Союза» - это позволяет мне чувствовать себя нужной и полезной.»</a:t>
            </a:r>
            <a:endParaRPr lang="ru-RU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5072074" y="2143108"/>
            <a:ext cx="164305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Инна Курганова</a:t>
            </a:r>
          </a:p>
          <a:p>
            <a:r>
              <a:rPr lang="ru-RU" sz="1000" i="1" dirty="0" smtClean="0"/>
              <a:t>Доброволец Союза молодежи Кузбасса.</a:t>
            </a:r>
          </a:p>
          <a:p>
            <a:pPr algn="r"/>
            <a:endParaRPr lang="ru-RU" sz="1000" dirty="0" smtClean="0"/>
          </a:p>
          <a:p>
            <a:r>
              <a:rPr lang="ru-RU" sz="1000" dirty="0" smtClean="0"/>
              <a:t>«В этом году было столько новых интересных мероприятий, что даже не могу выделить что-то конкретное.</a:t>
            </a:r>
          </a:p>
          <a:p>
            <a:r>
              <a:rPr lang="ru-RU" sz="1000" dirty="0" smtClean="0"/>
              <a:t>Но мероприятия для пожилых людей в  Областном клиническом госпитале ветеранов воин – мои самые любимые»</a:t>
            </a:r>
            <a:endParaRPr lang="ru-RU" sz="1000" dirty="0"/>
          </a:p>
        </p:txBody>
      </p:sp>
      <p:sp>
        <p:nvSpPr>
          <p:cNvPr id="23" name="TextBox 22"/>
          <p:cNvSpPr txBox="1"/>
          <p:nvPr/>
        </p:nvSpPr>
        <p:spPr>
          <a:xfrm>
            <a:off x="1714488" y="2143108"/>
            <a:ext cx="15716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Константин </a:t>
            </a:r>
            <a:r>
              <a:rPr lang="ru-RU" sz="1200" b="1" dirty="0" err="1" smtClean="0"/>
              <a:t>Якимчук</a:t>
            </a:r>
            <a:endParaRPr lang="ru-RU" sz="1200" b="1" dirty="0" smtClean="0"/>
          </a:p>
          <a:p>
            <a:r>
              <a:rPr lang="ru-RU" sz="1000" i="1" dirty="0" smtClean="0"/>
              <a:t>Доброволец Союза молодежи Кузбасса.</a:t>
            </a:r>
          </a:p>
          <a:p>
            <a:endParaRPr lang="ru-RU" sz="1000" i="1" dirty="0" smtClean="0"/>
          </a:p>
          <a:p>
            <a:r>
              <a:rPr lang="ru-RU" sz="1000" dirty="0" smtClean="0"/>
              <a:t>«Этот год запомнится для меня небывалым разнообразием мероприятий.</a:t>
            </a:r>
          </a:p>
          <a:p>
            <a:r>
              <a:rPr lang="ru-RU" sz="1000" dirty="0" smtClean="0"/>
              <a:t>Особенно удалась школа актива, программы была одной из самых интересных на моей памяти»</a:t>
            </a:r>
            <a:endParaRPr lang="ru-RU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1785926" y="6072198"/>
            <a:ext cx="157163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Шестакова Евгения</a:t>
            </a:r>
          </a:p>
          <a:p>
            <a:r>
              <a:rPr lang="ru-RU" sz="1000" i="1" dirty="0" smtClean="0"/>
              <a:t>Доброволец Союза молодежи Кузбасса.</a:t>
            </a:r>
          </a:p>
          <a:p>
            <a:endParaRPr lang="ru-RU" sz="1000" i="1" dirty="0" smtClean="0"/>
          </a:p>
          <a:p>
            <a:r>
              <a:rPr lang="ru-RU" sz="1000" dirty="0" smtClean="0"/>
              <a:t>«В этом году я впервые попробовала себя в роли куратора – это было очень волнительно и интересно.</a:t>
            </a:r>
          </a:p>
          <a:p>
            <a:r>
              <a:rPr lang="ru-RU" sz="1000" dirty="0" smtClean="0"/>
              <a:t>Я принимала участие в проведении многих мероприятий и это был большой опыт для меня.»</a:t>
            </a:r>
            <a:endParaRPr lang="ru-RU" sz="1000" dirty="0"/>
          </a:p>
        </p:txBody>
      </p:sp>
      <p:sp>
        <p:nvSpPr>
          <p:cNvPr id="54" name="TextBox 53"/>
          <p:cNvSpPr txBox="1"/>
          <p:nvPr/>
        </p:nvSpPr>
        <p:spPr>
          <a:xfrm>
            <a:off x="71414" y="2162590"/>
            <a:ext cx="150019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 smtClean="0"/>
              <a:t>Малукова</a:t>
            </a:r>
            <a:r>
              <a:rPr lang="ru-RU" sz="1200" b="1" dirty="0" smtClean="0"/>
              <a:t> Наталья</a:t>
            </a:r>
          </a:p>
          <a:p>
            <a:r>
              <a:rPr lang="ru-RU" sz="1000" i="1" dirty="0" smtClean="0"/>
              <a:t>Доброволец Союза молодежи Кузбасса.</a:t>
            </a:r>
          </a:p>
          <a:p>
            <a:endParaRPr lang="ru-RU" sz="1000" i="1" dirty="0" smtClean="0"/>
          </a:p>
          <a:p>
            <a:r>
              <a:rPr lang="ru-RU" sz="1000" dirty="0" smtClean="0"/>
              <a:t>«Думаю, "</a:t>
            </a:r>
            <a:r>
              <a:rPr lang="ru-RU" sz="1000" dirty="0" err="1" smtClean="0"/>
              <a:t>Спортакус</a:t>
            </a:r>
            <a:r>
              <a:rPr lang="ru-RU" sz="1000" dirty="0" smtClean="0"/>
              <a:t> 2.0" остался в душе у каждого участника, да что уж тут говорить - у организаторов тоже. Уютная атмосфера, насыщенная программа, полезные тренинги и семинары, интересные спикеры»</a:t>
            </a:r>
            <a:endParaRPr lang="ru-RU" sz="1000" dirty="0"/>
          </a:p>
        </p:txBody>
      </p:sp>
      <p:sp>
        <p:nvSpPr>
          <p:cNvPr id="56" name="TextBox 55"/>
          <p:cNvSpPr txBox="1"/>
          <p:nvPr/>
        </p:nvSpPr>
        <p:spPr>
          <a:xfrm>
            <a:off x="3429000" y="6091680"/>
            <a:ext cx="15716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Сергей  </a:t>
            </a:r>
            <a:r>
              <a:rPr lang="ru-RU" sz="1200" b="1" dirty="0" err="1" smtClean="0"/>
              <a:t>Чуенков</a:t>
            </a:r>
            <a:endParaRPr lang="ru-RU" sz="1200" b="1" dirty="0" smtClean="0"/>
          </a:p>
          <a:p>
            <a:r>
              <a:rPr lang="ru-RU" sz="1000" i="1" dirty="0" smtClean="0"/>
              <a:t>Доброволец Союза молодежи Кузбасса</a:t>
            </a:r>
          </a:p>
          <a:p>
            <a:endParaRPr lang="ru-RU" sz="1000" dirty="0" smtClean="0"/>
          </a:p>
          <a:p>
            <a:r>
              <a:rPr lang="ru-RU" sz="1000" dirty="0" smtClean="0"/>
              <a:t>«Я принимаю участие во всех мероприятиях, которых могу. Не везде успеваю из-за учебы. Каждый раз чувствую себя полезным и важным для общества и для людей, которым мы помогаем»</a:t>
            </a:r>
            <a:endParaRPr lang="ru-RU" sz="1000" dirty="0"/>
          </a:p>
        </p:txBody>
      </p:sp>
      <p:pic>
        <p:nvPicPr>
          <p:cNvPr id="57" name="Picture 4" descr="H:\Documents and Settings\WS911\Мои документы\Мероприятия\Конкурс годовых отчетов\2019\Команда\Чуенков.jpg"/>
          <p:cNvPicPr>
            <a:picLocks noChangeAspect="1" noChangeArrowheads="1"/>
          </p:cNvPicPr>
          <p:nvPr/>
        </p:nvPicPr>
        <p:blipFill>
          <a:blip r:embed="rId7" cstate="print"/>
          <a:srcRect l="18333" t="6250" r="4999" b="33750"/>
          <a:stretch>
            <a:fillRect/>
          </a:stretch>
        </p:blipFill>
        <p:spPr bwMode="auto">
          <a:xfrm>
            <a:off x="3693916" y="4786314"/>
            <a:ext cx="1163844" cy="1214446"/>
          </a:xfrm>
          <a:prstGeom prst="ellipse">
            <a:avLst/>
          </a:prstGeom>
          <a:noFill/>
        </p:spPr>
      </p:pic>
      <p:pic>
        <p:nvPicPr>
          <p:cNvPr id="1026" name="Picture 2" descr="H:\Documents and Settings\WS911\Мои документы\Мероприятия\Конкурс годовых отчетов\2020\Команда\iXF8Vs6_2GE.jpg"/>
          <p:cNvPicPr>
            <a:picLocks noChangeAspect="1" noChangeArrowheads="1"/>
          </p:cNvPicPr>
          <p:nvPr/>
        </p:nvPicPr>
        <p:blipFill>
          <a:blip r:embed="rId8" cstate="print"/>
          <a:srcRect l="9036" t="4020" r="24698" b="49978"/>
          <a:stretch>
            <a:fillRect/>
          </a:stretch>
        </p:blipFill>
        <p:spPr bwMode="auto">
          <a:xfrm>
            <a:off x="1928802" y="1000100"/>
            <a:ext cx="1167292" cy="1214446"/>
          </a:xfrm>
          <a:prstGeom prst="ellipse">
            <a:avLst/>
          </a:prstGeom>
          <a:noFill/>
        </p:spPr>
      </p:pic>
      <p:pic>
        <p:nvPicPr>
          <p:cNvPr id="1027" name="Picture 3" descr="H:\Documents and Settings\WS911\Мои документы\Мероприятия\Конкурс годовых отчетов\2020\Команда\Ew4aW_0JDX8.jpg"/>
          <p:cNvPicPr>
            <a:picLocks noChangeAspect="1" noChangeArrowheads="1"/>
          </p:cNvPicPr>
          <p:nvPr/>
        </p:nvPicPr>
        <p:blipFill>
          <a:blip r:embed="rId9" cstate="print"/>
          <a:srcRect l="6053" t="4167" r="5177" b="34721"/>
          <a:stretch>
            <a:fillRect/>
          </a:stretch>
        </p:blipFill>
        <p:spPr bwMode="auto">
          <a:xfrm>
            <a:off x="142852" y="1000100"/>
            <a:ext cx="1214446" cy="1214446"/>
          </a:xfrm>
          <a:prstGeom prst="ellipse">
            <a:avLst/>
          </a:prstGeom>
          <a:noFill/>
        </p:spPr>
      </p:pic>
      <p:pic>
        <p:nvPicPr>
          <p:cNvPr id="1028" name="Picture 4" descr="H:\Documents and Settings\WS911\Мои документы\Мероприятия\Конкурс годовых отчетов\2020\Команда\CMPLq1VeCe0.jpg"/>
          <p:cNvPicPr>
            <a:picLocks noChangeAspect="1" noChangeArrowheads="1"/>
          </p:cNvPicPr>
          <p:nvPr/>
        </p:nvPicPr>
        <p:blipFill>
          <a:blip r:embed="rId10" cstate="print"/>
          <a:srcRect t="14634" b="12195"/>
          <a:stretch>
            <a:fillRect/>
          </a:stretch>
        </p:blipFill>
        <p:spPr bwMode="auto">
          <a:xfrm>
            <a:off x="1928802" y="4786314"/>
            <a:ext cx="1214446" cy="1214446"/>
          </a:xfrm>
          <a:prstGeom prst="ellipse">
            <a:avLst/>
          </a:prstGeom>
          <a:noFill/>
        </p:spPr>
      </p:pic>
      <p:sp>
        <p:nvSpPr>
          <p:cNvPr id="26" name="Овал 25"/>
          <p:cNvSpPr/>
          <p:nvPr/>
        </p:nvSpPr>
        <p:spPr>
          <a:xfrm>
            <a:off x="6165304" y="8532440"/>
            <a:ext cx="432048" cy="360040"/>
          </a:xfrm>
          <a:prstGeom prst="ellipse">
            <a:avLst/>
          </a:prstGeom>
          <a:noFill/>
          <a:ln>
            <a:solidFill>
              <a:srgbClr val="374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3571876" y="571472"/>
            <a:ext cx="2786082" cy="1588"/>
          </a:xfrm>
          <a:prstGeom prst="line">
            <a:avLst/>
          </a:prstGeom>
          <a:ln w="25400">
            <a:solidFill>
              <a:srgbClr val="374D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H:\Documents and Settings\WS911\Мои документы\Мероприятия\Конкурс годовых отчетов\2020\Оформление\5b17c3abed4ee163d4d457c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42852" y="4209446"/>
            <a:ext cx="6572296" cy="3148636"/>
          </a:xfrm>
          <a:prstGeom prst="rect">
            <a:avLst/>
          </a:prstGeom>
          <a:noFill/>
        </p:spPr>
      </p:pic>
      <p:pic>
        <p:nvPicPr>
          <p:cNvPr id="11266" name="Picture 2" descr="H:\Documents and Settings\WS911\Мои документы\Мероприятия\Конкурс годовых отчетов\2020\Оформление\5b17c3abed4ee163d4d457c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07" y="1643042"/>
            <a:ext cx="6523065" cy="2124073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xmlns="" id="{572A260B-E44B-4442-935B-1A05EC22A3EF}"/>
              </a:ext>
            </a:extLst>
          </p:cNvPr>
          <p:cNvSpPr/>
          <p:nvPr/>
        </p:nvSpPr>
        <p:spPr>
          <a:xfrm>
            <a:off x="285728" y="6429388"/>
            <a:ext cx="3286148" cy="15716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39B62B21-15F0-49E4-9C0A-46E2135E470B}"/>
              </a:ext>
            </a:extLst>
          </p:cNvPr>
          <p:cNvSpPr/>
          <p:nvPr/>
        </p:nvSpPr>
        <p:spPr>
          <a:xfrm>
            <a:off x="285728" y="928662"/>
            <a:ext cx="3286148" cy="11430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850">
              <a:spcBef>
                <a:spcPct val="20000"/>
              </a:spcBef>
              <a:buClr>
                <a:schemeClr val="accent3"/>
              </a:buClr>
              <a:defRPr/>
            </a:pPr>
            <a:r>
              <a:rPr lang="ru-RU" altLang="ru-RU" sz="1200" b="1" dirty="0" smtClean="0">
                <a:solidFill>
                  <a:schemeClr val="tx1"/>
                </a:solidFill>
              </a:rPr>
              <a:t>Цель проекта: </a:t>
            </a:r>
            <a:r>
              <a:rPr lang="ru-RU" altLang="ru-RU" sz="1200" dirty="0" smtClean="0">
                <a:solidFill>
                  <a:schemeClr val="tx1"/>
                </a:solidFill>
              </a:rPr>
              <a:t>Способствовать формированию ценностей здорового образа жизни, путем создания условий для физического развития детей и молодежи.</a:t>
            </a: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xmlns="" id="{4CB51B94-506F-4380-A597-06AB89D66D77}"/>
              </a:ext>
            </a:extLst>
          </p:cNvPr>
          <p:cNvSpPr/>
          <p:nvPr/>
        </p:nvSpPr>
        <p:spPr>
          <a:xfrm>
            <a:off x="3857628" y="3357554"/>
            <a:ext cx="2786082" cy="8572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45085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lang="ru-RU" altLang="ru-RU" sz="1200" b="1" dirty="0" smtClean="0">
                <a:solidFill>
                  <a:schemeClr val="tx1"/>
                </a:solidFill>
              </a:rPr>
              <a:t>Целевая аудитория: </a:t>
            </a:r>
          </a:p>
          <a:p>
            <a:pPr marR="0" lvl="0" indent="45085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lang="ru-RU" altLang="ru-RU" sz="1200" dirty="0" smtClean="0">
                <a:solidFill>
                  <a:schemeClr val="tx1"/>
                </a:solidFill>
              </a:rPr>
              <a:t>дети и подростки, молодежь и студенты</a:t>
            </a:r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xmlns="" id="{AE17829E-6DBD-46E2-A0FA-EF1A05D59AA2}"/>
              </a:ext>
            </a:extLst>
          </p:cNvPr>
          <p:cNvSpPr/>
          <p:nvPr/>
        </p:nvSpPr>
        <p:spPr>
          <a:xfrm>
            <a:off x="3857628" y="4214810"/>
            <a:ext cx="2786082" cy="7858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45085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lang="ru-RU" altLang="ru-RU" sz="1200" b="1" dirty="0" smtClean="0">
                <a:solidFill>
                  <a:schemeClr val="tx1"/>
                </a:solidFill>
              </a:rPr>
              <a:t>Сроки проведения: </a:t>
            </a:r>
          </a:p>
          <a:p>
            <a:pPr marR="0" lvl="0" indent="45085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None/>
              <a:tabLst/>
              <a:defRPr/>
            </a:pPr>
            <a:r>
              <a:rPr lang="ru-RU" altLang="ru-RU" sz="1200" dirty="0" smtClean="0">
                <a:solidFill>
                  <a:schemeClr val="tx1"/>
                </a:solidFill>
              </a:rPr>
              <a:t>10.01.2018 г. - 14.09.2018 г.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CF5E8D6-2132-4973-98AF-E170110635BC}"/>
              </a:ext>
            </a:extLst>
          </p:cNvPr>
          <p:cNvSpPr txBox="1"/>
          <p:nvPr/>
        </p:nvSpPr>
        <p:spPr>
          <a:xfrm>
            <a:off x="313899" y="6643702"/>
            <a:ext cx="3286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0850" algn="just">
              <a:defRPr/>
            </a:pPr>
            <a:r>
              <a:rPr lang="ru-RU" altLang="ru-RU" sz="1200" dirty="0" smtClean="0"/>
              <a:t>Проект «</a:t>
            </a:r>
            <a:r>
              <a:rPr lang="ru-RU" altLang="ru-RU" sz="1200" dirty="0" err="1" smtClean="0"/>
              <a:t>Спортакус</a:t>
            </a:r>
            <a:r>
              <a:rPr lang="ru-RU" altLang="ru-RU" sz="1200" dirty="0" smtClean="0"/>
              <a:t> 2.0» реализован Союзом Молодежи Кузбасса в 2019 г. с использованием Гранта Президента РФ на развитие гражданского общества, предоставленного Фондом президентских грантов.</a:t>
            </a:r>
          </a:p>
        </p:txBody>
      </p:sp>
      <p:sp>
        <p:nvSpPr>
          <p:cNvPr id="26" name="Нижний колонтитул 6"/>
          <p:cNvSpPr txBox="1">
            <a:spLocks/>
          </p:cNvSpPr>
          <p:nvPr/>
        </p:nvSpPr>
        <p:spPr>
          <a:xfrm>
            <a:off x="188640" y="8621671"/>
            <a:ext cx="432621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Годовой отчет Союза Молодежи Кузбасса 2019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1480" y="214282"/>
            <a:ext cx="300870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/>
              <a:t>Проект «</a:t>
            </a:r>
            <a:r>
              <a:rPr lang="ru-RU" sz="2500" b="1" dirty="0" err="1" smtClean="0"/>
              <a:t>Спортакус</a:t>
            </a:r>
            <a:r>
              <a:rPr lang="ru-RU" sz="2500" b="1" dirty="0" smtClean="0"/>
              <a:t>»</a:t>
            </a:r>
            <a:endParaRPr lang="ru-RU" sz="2500" b="1" dirty="0"/>
          </a:p>
        </p:txBody>
      </p:sp>
      <p:sp>
        <p:nvSpPr>
          <p:cNvPr id="22" name="Овал 21"/>
          <p:cNvSpPr/>
          <p:nvPr/>
        </p:nvSpPr>
        <p:spPr>
          <a:xfrm>
            <a:off x="6165304" y="8532440"/>
            <a:ext cx="432048" cy="360040"/>
          </a:xfrm>
          <a:prstGeom prst="ellipse">
            <a:avLst/>
          </a:prstGeom>
          <a:noFill/>
          <a:ln>
            <a:solidFill>
              <a:srgbClr val="374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642918" y="642910"/>
            <a:ext cx="2786082" cy="1588"/>
          </a:xfrm>
          <a:prstGeom prst="line">
            <a:avLst/>
          </a:prstGeom>
          <a:ln w="25400">
            <a:solidFill>
              <a:srgbClr val="374D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7" descr="C:\Users\WS8\Desktop\10950101\sportaku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42" y="857224"/>
            <a:ext cx="2262193" cy="208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" name="Picture 1" descr="H:\Documents and Settings\WS911\Мои документы\Мероприятия\Конкурс годовых отчетов\2020\Фотографии\Лагерь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64" y="3357554"/>
            <a:ext cx="3427350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5" name="Picture 15" descr="H:\Documents and Settings\WS911\Мои документы\Мероприятия\Конкурс годовых отчетов\2020\Оформление\_23-2147746843.jpg"/>
          <p:cNvPicPr>
            <a:picLocks noChangeAspect="1" noChangeArrowheads="1"/>
          </p:cNvPicPr>
          <p:nvPr/>
        </p:nvPicPr>
        <p:blipFill>
          <a:blip r:embed="rId2"/>
          <a:srcRect l="12000"/>
          <a:stretch>
            <a:fillRect/>
          </a:stretch>
        </p:blipFill>
        <p:spPr bwMode="auto">
          <a:xfrm flipV="1">
            <a:off x="357166" y="6072198"/>
            <a:ext cx="3286148" cy="1071570"/>
          </a:xfrm>
          <a:prstGeom prst="rect">
            <a:avLst/>
          </a:prstGeom>
          <a:noFill/>
        </p:spPr>
      </p:pic>
      <p:pic>
        <p:nvPicPr>
          <p:cNvPr id="10254" name="Picture 14" descr="H:\Documents and Settings\WS911\Мои документы\Мероприятия\Конкурс годовых отчетов\2020\Оформление\_23-21477468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42918" y="1500166"/>
            <a:ext cx="3262352" cy="1589087"/>
          </a:xfrm>
          <a:prstGeom prst="rect">
            <a:avLst/>
          </a:prstGeom>
          <a:noFill/>
        </p:spPr>
      </p:pic>
      <p:pic>
        <p:nvPicPr>
          <p:cNvPr id="10253" name="Picture 13" descr="H:\Documents and Settings\WS911\Мои документы\Мероприятия\Конкурс годовых отчетов\2020\Оформление\_23-21477468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24502" y="3428993"/>
            <a:ext cx="2690514" cy="2000264"/>
          </a:xfrm>
          <a:prstGeom prst="rect">
            <a:avLst/>
          </a:prstGeom>
          <a:noFill/>
        </p:spPr>
      </p:pic>
      <p:pic>
        <p:nvPicPr>
          <p:cNvPr id="10250" name="Picture 10" descr="http://qrcoder.ru/code/?https%3A%2F%2Fvk.com%2Fsmkrsm%3Fw%3Dwall-606273_7663&amp;4&amp;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8" y="8001024"/>
            <a:ext cx="909634" cy="909634"/>
          </a:xfrm>
          <a:prstGeom prst="rect">
            <a:avLst/>
          </a:prstGeom>
          <a:noFill/>
        </p:spPr>
      </p:pic>
      <p:pic>
        <p:nvPicPr>
          <p:cNvPr id="10247" name="Picture 7" descr="http://qrcoder.ru/code/?https%3A%2F%2Fvk.com%2Fsmkrsm%3Fw%3Dwall-606273_7601&amp;4&amp;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34" y="5214942"/>
            <a:ext cx="838196" cy="838196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Нижний колонтитул 6"/>
          <p:cNvSpPr txBox="1">
            <a:spLocks/>
          </p:cNvSpPr>
          <p:nvPr/>
        </p:nvSpPr>
        <p:spPr>
          <a:xfrm>
            <a:off x="188640" y="8621671"/>
            <a:ext cx="432621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Годовой отчет Союза Молодежи Кузбасса 2019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8" y="142844"/>
            <a:ext cx="635798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b="1" dirty="0" smtClean="0"/>
              <a:t>Проект «</a:t>
            </a:r>
            <a:r>
              <a:rPr lang="ru-RU" sz="1700" b="1" dirty="0" err="1" smtClean="0"/>
              <a:t>Спортакус</a:t>
            </a:r>
            <a:r>
              <a:rPr lang="ru-RU" sz="1700" b="1" dirty="0" smtClean="0"/>
              <a:t>»                                Спортивные мероприятия</a:t>
            </a:r>
            <a:endParaRPr lang="ru-RU" sz="1700" b="1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rot="10800000">
            <a:off x="71415" y="6070609"/>
            <a:ext cx="6715173" cy="1588"/>
          </a:xfrm>
          <a:prstGeom prst="line">
            <a:avLst/>
          </a:prstGeom>
          <a:ln w="34925">
            <a:solidFill>
              <a:srgbClr val="374D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>
            <a:off x="71415" y="3143240"/>
            <a:ext cx="6715173" cy="1588"/>
          </a:xfrm>
          <a:prstGeom prst="line">
            <a:avLst/>
          </a:prstGeom>
          <a:ln w="34925">
            <a:solidFill>
              <a:srgbClr val="374D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8604" y="571472"/>
            <a:ext cx="6143668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>
              <a:lnSpc>
                <a:spcPct val="80000"/>
              </a:lnSpc>
            </a:pPr>
            <a:r>
              <a:rPr lang="ru-RU" sz="1200" b="1" dirty="0" smtClean="0"/>
              <a:t>В рамках проекта «</a:t>
            </a:r>
            <a:r>
              <a:rPr lang="ru-RU" sz="1200" b="1" dirty="0" err="1" smtClean="0"/>
              <a:t>Спортакус</a:t>
            </a:r>
            <a:r>
              <a:rPr lang="ru-RU" sz="1200" b="1" dirty="0" smtClean="0"/>
              <a:t> 2.0» прошла целая серия спортивных мероприятий.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71810" y="928662"/>
            <a:ext cx="36433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/>
            <a:r>
              <a:rPr lang="ru-RU" sz="1200" dirty="0" smtClean="0"/>
              <a:t>21 апреля в творческой гостиной Дворца Молодежи состоялся турнир по настольному хоккею и футболу в рамках проекта «</a:t>
            </a:r>
            <a:r>
              <a:rPr lang="ru-RU" sz="1200" dirty="0" err="1" smtClean="0"/>
              <a:t>Спортакус</a:t>
            </a:r>
            <a:r>
              <a:rPr lang="ru-RU" sz="1200" dirty="0" smtClean="0"/>
              <a:t> 2.0.» - первое крупное мероприятие проекта.</a:t>
            </a:r>
          </a:p>
          <a:p>
            <a:pPr indent="449263"/>
            <a:r>
              <a:rPr lang="ru-RU" sz="1200" dirty="0" smtClean="0"/>
              <a:t>В турнире приняли участие 32 человека, среди которых также были активисты Союза Молодежи Кузбасса.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42852" y="3214678"/>
            <a:ext cx="364333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/>
            <a:r>
              <a:rPr lang="ru-RU" sz="1200" dirty="0" smtClean="0"/>
              <a:t>26 мая на стадионе «Шахтер» состоялся турнир по мини-футболу, приуроченный ко дню рождения Российского Союза Молодежи.  Заявку на турнир подали 24 непрофессиональные команды</a:t>
            </a:r>
          </a:p>
          <a:p>
            <a:pPr indent="449263"/>
            <a:r>
              <a:rPr lang="ru-RU" sz="1200" dirty="0" smtClean="0"/>
              <a:t>Максим Синицын, капитан команды-победителя «</a:t>
            </a:r>
            <a:r>
              <a:rPr lang="ru-RU" sz="1200" dirty="0" err="1" smtClean="0"/>
              <a:t>Диона-строй</a:t>
            </a:r>
            <a:r>
              <a:rPr lang="ru-RU" sz="1200" dirty="0" smtClean="0"/>
              <a:t>»: - «Что касается проекта «</a:t>
            </a:r>
            <a:r>
              <a:rPr lang="ru-RU" sz="1200" dirty="0" err="1" smtClean="0"/>
              <a:t>Спортакус</a:t>
            </a:r>
            <a:r>
              <a:rPr lang="ru-RU" sz="1200" dirty="0" smtClean="0"/>
              <a:t> 2.0», то он агитирует молодежь заниматься спортом. Даже на сегодняшнем турнире присутствует столько молодых ребят, которые пришли, чтобы проявить себя и получить удовольствие от игры. Такие мероприятия способствуют популяризации футбола и привлечению людей в этот вид спорта.»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2571736"/>
            <a:ext cx="29885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Однодневный турнир по</a:t>
            </a:r>
          </a:p>
          <a:p>
            <a:pPr algn="ctr"/>
            <a:r>
              <a:rPr lang="ru-RU" sz="1600" b="1" dirty="0" smtClean="0"/>
              <a:t>настольному футболу и хоккею</a:t>
            </a:r>
            <a:endParaRPr lang="ru-RU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023882" y="3214678"/>
            <a:ext cx="2548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Мини-футбольный турнир</a:t>
            </a:r>
            <a:endParaRPr lang="ru-RU" sz="16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928934" y="6143636"/>
            <a:ext cx="378621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/>
            <a:r>
              <a:rPr lang="ru-RU" sz="1200" dirty="0" smtClean="0"/>
              <a:t>21 июня 120 школьников приняли участие в </a:t>
            </a:r>
            <a:r>
              <a:rPr lang="ru-RU" sz="1200" dirty="0" err="1" smtClean="0"/>
              <a:t>квест-игре</a:t>
            </a:r>
            <a:r>
              <a:rPr lang="ru-RU" sz="1200" dirty="0" smtClean="0"/>
              <a:t> «Спортивный дозор» в рамках проекта «</a:t>
            </a:r>
            <a:r>
              <a:rPr lang="ru-RU" sz="1200" dirty="0" err="1" smtClean="0"/>
              <a:t>Спортакус</a:t>
            </a:r>
            <a:r>
              <a:rPr lang="ru-RU" sz="1200" dirty="0" smtClean="0"/>
              <a:t> 2.0».</a:t>
            </a:r>
          </a:p>
          <a:p>
            <a:pPr indent="449263"/>
            <a:r>
              <a:rPr lang="ru-RU" sz="1200" dirty="0" smtClean="0"/>
              <a:t>«Мероприятие прошло в энергичной и задорной форме, хочется выразить благодарность организатором этой замечательной </a:t>
            </a:r>
            <a:r>
              <a:rPr lang="ru-RU" sz="1200" dirty="0" err="1" smtClean="0"/>
              <a:t>квест-игры</a:t>
            </a:r>
            <a:r>
              <a:rPr lang="ru-RU" sz="1200" dirty="0" smtClean="0"/>
              <a:t>! - говорит Екатерина Кузнецова, учитель физической культуры МБОУ «Средняя общеобразовательная школа № 5». – Надеюсь, что в следующем году будут мероприятия такого же характера».</a:t>
            </a:r>
          </a:p>
          <a:p>
            <a:pPr indent="449263"/>
            <a:endParaRPr lang="ru-RU" sz="12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587226" y="8429652"/>
            <a:ext cx="1875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Спортивный дозор</a:t>
            </a:r>
            <a:endParaRPr lang="ru-RU" sz="1600" b="1" dirty="0"/>
          </a:p>
        </p:txBody>
      </p:sp>
      <p:pic>
        <p:nvPicPr>
          <p:cNvPr id="10242" name="Picture 2" descr="http://qrcoder.ru/code/?http%3A%2F%2F%2F%2Fvk.com%2Fsmkrsm%3Fw%3Dwall-606273_7497&amp;4&amp;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86454" y="2143108"/>
            <a:ext cx="909634" cy="909634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4071942" y="2500298"/>
            <a:ext cx="19288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Подробная информация:</a:t>
            </a:r>
            <a:endParaRPr lang="ru-RU" sz="1200" dirty="0" smtClean="0"/>
          </a:p>
        </p:txBody>
      </p:sp>
      <p:sp>
        <p:nvSpPr>
          <p:cNvPr id="10244" name="AutoShape 4" descr="https://sun9-20.userapi.com/c849328/v849328923/17ca7a/1ll_QKZwBE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5" name="Picture 5" descr="H:\Documents and Settings\WS911\Мои документы\Мероприятия\Конкурс годовых отчетов\2020\Фотографии\Настольный турнир.jpg"/>
          <p:cNvPicPr>
            <a:picLocks noChangeAspect="1" noChangeArrowheads="1"/>
          </p:cNvPicPr>
          <p:nvPr/>
        </p:nvPicPr>
        <p:blipFill>
          <a:blip r:embed="rId6" cstate="print"/>
          <a:srcRect l="12500" t="22685" r="11914" b="2455"/>
          <a:stretch>
            <a:fillRect/>
          </a:stretch>
        </p:blipFill>
        <p:spPr bwMode="auto">
          <a:xfrm>
            <a:off x="214290" y="851509"/>
            <a:ext cx="2714644" cy="1791665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1142984" y="5715008"/>
            <a:ext cx="19288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Подробная информация:</a:t>
            </a:r>
            <a:endParaRPr lang="ru-RU" sz="1200" dirty="0" smtClean="0"/>
          </a:p>
        </p:txBody>
      </p:sp>
      <p:pic>
        <p:nvPicPr>
          <p:cNvPr id="10248" name="Picture 8" descr="H:\Documents and Settings\WS911\Мои документы\Мероприятия\Конкурс годовых отчетов\2020\Фотографии\Футбол.jpg"/>
          <p:cNvPicPr>
            <a:picLocks noChangeAspect="1" noChangeArrowheads="1"/>
          </p:cNvPicPr>
          <p:nvPr/>
        </p:nvPicPr>
        <p:blipFill>
          <a:blip r:embed="rId7" cstate="print"/>
          <a:srcRect l="13672" t="11598"/>
          <a:stretch>
            <a:fillRect/>
          </a:stretch>
        </p:blipFill>
        <p:spPr bwMode="auto">
          <a:xfrm>
            <a:off x="3929066" y="3760120"/>
            <a:ext cx="2759988" cy="1883450"/>
          </a:xfrm>
          <a:prstGeom prst="rect">
            <a:avLst/>
          </a:prstGeom>
          <a:noFill/>
        </p:spPr>
      </p:pic>
      <p:sp>
        <p:nvSpPr>
          <p:cNvPr id="27" name="Прямоугольник 26"/>
          <p:cNvSpPr/>
          <p:nvPr/>
        </p:nvSpPr>
        <p:spPr>
          <a:xfrm>
            <a:off x="3571876" y="8572528"/>
            <a:ext cx="19288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Подробная информация:</a:t>
            </a:r>
            <a:endParaRPr lang="ru-RU" sz="1200" dirty="0" smtClean="0"/>
          </a:p>
        </p:txBody>
      </p:sp>
      <p:pic>
        <p:nvPicPr>
          <p:cNvPr id="10251" name="Picture 11" descr="H:\Documents and Settings\WS911\Мои документы\Мероприятия\Конкурс годовых отчетов\2020\Фотографии\Дозор.jpg"/>
          <p:cNvPicPr>
            <a:picLocks noChangeAspect="1" noChangeArrowheads="1"/>
          </p:cNvPicPr>
          <p:nvPr/>
        </p:nvPicPr>
        <p:blipFill>
          <a:blip r:embed="rId8" cstate="print"/>
          <a:srcRect t="16425" r="14258"/>
          <a:stretch>
            <a:fillRect/>
          </a:stretch>
        </p:blipFill>
        <p:spPr bwMode="auto">
          <a:xfrm>
            <a:off x="142852" y="6523454"/>
            <a:ext cx="2714644" cy="1763322"/>
          </a:xfrm>
          <a:prstGeom prst="rect">
            <a:avLst/>
          </a:prstGeom>
          <a:noFill/>
        </p:spPr>
      </p:pic>
      <p:sp>
        <p:nvSpPr>
          <p:cNvPr id="34" name="Овал 33"/>
          <p:cNvSpPr/>
          <p:nvPr/>
        </p:nvSpPr>
        <p:spPr>
          <a:xfrm>
            <a:off x="6165304" y="8532440"/>
            <a:ext cx="432048" cy="360040"/>
          </a:xfrm>
          <a:prstGeom prst="ellipse">
            <a:avLst/>
          </a:prstGeom>
          <a:noFill/>
          <a:ln>
            <a:solidFill>
              <a:srgbClr val="374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500042" y="500034"/>
            <a:ext cx="6143668" cy="1588"/>
          </a:xfrm>
          <a:prstGeom prst="line">
            <a:avLst/>
          </a:prstGeom>
          <a:ln w="25400">
            <a:solidFill>
              <a:srgbClr val="374D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5" descr="H:\Documents and Settings\WS911\Мои документы\Мероприятия\Конкурс годовых отчетов\2020\Оформление\_23-2147746843.jpg"/>
          <p:cNvPicPr>
            <a:picLocks noChangeAspect="1" noChangeArrowheads="1"/>
          </p:cNvPicPr>
          <p:nvPr/>
        </p:nvPicPr>
        <p:blipFill>
          <a:blip r:embed="rId2"/>
          <a:srcRect l="12000"/>
          <a:stretch>
            <a:fillRect/>
          </a:stretch>
        </p:blipFill>
        <p:spPr bwMode="auto">
          <a:xfrm flipV="1">
            <a:off x="285728" y="3143240"/>
            <a:ext cx="3286148" cy="1071570"/>
          </a:xfrm>
          <a:prstGeom prst="rect">
            <a:avLst/>
          </a:prstGeom>
          <a:noFill/>
        </p:spPr>
      </p:pic>
      <p:pic>
        <p:nvPicPr>
          <p:cNvPr id="29" name="Picture 15" descr="H:\Documents and Settings\WS911\Мои документы\Мероприятия\Конкурс годовых отчетов\2020\Оформление\_23-2147746843.jpg"/>
          <p:cNvPicPr>
            <a:picLocks noChangeAspect="1" noChangeArrowheads="1"/>
          </p:cNvPicPr>
          <p:nvPr/>
        </p:nvPicPr>
        <p:blipFill>
          <a:blip r:embed="rId2"/>
          <a:srcRect l="12000"/>
          <a:stretch>
            <a:fillRect/>
          </a:stretch>
        </p:blipFill>
        <p:spPr bwMode="auto">
          <a:xfrm flipV="1">
            <a:off x="428604" y="7429520"/>
            <a:ext cx="3286148" cy="1071570"/>
          </a:xfrm>
          <a:prstGeom prst="rect">
            <a:avLst/>
          </a:prstGeom>
          <a:noFill/>
        </p:spPr>
      </p:pic>
      <p:pic>
        <p:nvPicPr>
          <p:cNvPr id="28" name="Picture 15" descr="H:\Documents and Settings\WS911\Мои документы\Мероприятия\Конкурс годовых отчетов\2020\Оформление\_23-2147746843.jpg"/>
          <p:cNvPicPr>
            <a:picLocks noChangeAspect="1" noChangeArrowheads="1"/>
          </p:cNvPicPr>
          <p:nvPr/>
        </p:nvPicPr>
        <p:blipFill>
          <a:blip r:embed="rId2"/>
          <a:srcRect l="12000"/>
          <a:stretch>
            <a:fillRect/>
          </a:stretch>
        </p:blipFill>
        <p:spPr bwMode="auto">
          <a:xfrm flipH="1" flipV="1">
            <a:off x="571480" y="5072066"/>
            <a:ext cx="3214710" cy="1071570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6"/>
          <p:cNvSpPr txBox="1">
            <a:spLocks/>
          </p:cNvSpPr>
          <p:nvPr/>
        </p:nvSpPr>
        <p:spPr>
          <a:xfrm>
            <a:off x="188640" y="8621671"/>
            <a:ext cx="432621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Годовой отчет Союза Молодежи Кузбасса 2018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8" y="214282"/>
            <a:ext cx="635798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/>
              <a:t>Проект «</a:t>
            </a:r>
            <a:r>
              <a:rPr lang="ru-RU" sz="1700" b="1" dirty="0" err="1" smtClean="0"/>
              <a:t>Спортакус</a:t>
            </a:r>
            <a:r>
              <a:rPr lang="ru-RU" sz="1700" b="1" dirty="0" smtClean="0"/>
              <a:t> 2.0»               Молодежный спортивный лагерь</a:t>
            </a:r>
            <a:endParaRPr lang="ru-RU" sz="17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8604" y="571472"/>
            <a:ext cx="6000792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850">
              <a:lnSpc>
                <a:spcPct val="80000"/>
              </a:lnSpc>
            </a:pPr>
            <a:r>
              <a:rPr lang="ru-RU" sz="1200" b="1" dirty="0" smtClean="0"/>
              <a:t>Союз Молодежи Кузбасса старается ежегодно проводить подобные мероприятия для молодежи Кемеровской области.</a:t>
            </a:r>
          </a:p>
          <a:p>
            <a:pPr indent="450850">
              <a:lnSpc>
                <a:spcPct val="80000"/>
              </a:lnSpc>
            </a:pPr>
            <a:endParaRPr lang="ru-RU" sz="1200" b="1" dirty="0" smtClean="0"/>
          </a:p>
          <a:p>
            <a:pPr indent="450850">
              <a:lnSpc>
                <a:spcPct val="80000"/>
              </a:lnSpc>
            </a:pPr>
            <a:r>
              <a:rPr lang="ru-RU" sz="1200" dirty="0" smtClean="0"/>
              <a:t>Молодежный лагерь 2019 г. стал самым необычным и запоминающимся за последние несколько лет. Это стало возможным благодаря проработанной до мельчайших деталей программе, которая включала тренинги, спортивные и творческие мастер-классы, а так же веселые вечерние мероприятия.</a:t>
            </a:r>
          </a:p>
          <a:p>
            <a:pPr indent="450850">
              <a:lnSpc>
                <a:spcPct val="80000"/>
              </a:lnSpc>
            </a:pPr>
            <a:r>
              <a:rPr lang="ru-RU" sz="1200" dirty="0" smtClean="0"/>
              <a:t>Участие в молодежном лагере приняло 70 человек, среди которых были студенты высших и профессиональных образовательных организаций Кузбасса.</a:t>
            </a:r>
          </a:p>
          <a:p>
            <a:pPr indent="450850"/>
            <a:r>
              <a:rPr lang="ru-RU" sz="1200" dirty="0" smtClean="0"/>
              <a:t>Все участники делятся на 4 отряда, в каждом из которых 2 куратора. Кураторами становятся добровольцы, которые уже имеют опыт участия в лагерях и прошли очень строгий отбор.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8" y="2335114"/>
            <a:ext cx="2143140" cy="1569660"/>
          </a:xfrm>
          <a:prstGeom prst="rect">
            <a:avLst/>
          </a:prstGeom>
          <a:noFill/>
          <a:ln w="38100">
            <a:solidFill>
              <a:srgbClr val="374DE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Тренинги: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Здоровый образ жизни;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</a:t>
            </a:r>
            <a:r>
              <a:rPr lang="ru-RU" sz="1200" dirty="0" err="1" smtClean="0"/>
              <a:t>Командообразование</a:t>
            </a:r>
            <a:r>
              <a:rPr lang="ru-RU" sz="1200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Тайм-менеджмент;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Социальное проектирование;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Разработка и продвижение личного бренда.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8" y="4133205"/>
            <a:ext cx="2143140" cy="1200329"/>
          </a:xfrm>
          <a:prstGeom prst="rect">
            <a:avLst/>
          </a:prstGeom>
          <a:noFill/>
          <a:ln w="38100">
            <a:solidFill>
              <a:srgbClr val="374DE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Спортивные мероприятия: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 Утренняя зарядка;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Спортивная эстафета;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Спортивная </a:t>
            </a:r>
            <a:r>
              <a:rPr lang="ru-RU" sz="1200" dirty="0" err="1" smtClean="0"/>
              <a:t>постанционная</a:t>
            </a:r>
            <a:r>
              <a:rPr lang="ru-RU" sz="1200" dirty="0" smtClean="0"/>
              <a:t> игра;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Мастер-класс по йоге.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8" y="5561965"/>
            <a:ext cx="2143140" cy="1200329"/>
          </a:xfrm>
          <a:prstGeom prst="rect">
            <a:avLst/>
          </a:prstGeom>
          <a:noFill/>
          <a:ln w="38100">
            <a:solidFill>
              <a:srgbClr val="374DE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Развлекательная программа: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Студия «Союз»;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Творческие номера от участников;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Интеллектуальные игры;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Караоке.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42852" y="2662656"/>
            <a:ext cx="42862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                                     «Это было </a:t>
            </a:r>
            <a:r>
              <a:rPr lang="ru-RU" sz="1200" dirty="0" err="1" smtClean="0"/>
              <a:t>ооочень</a:t>
            </a:r>
            <a:r>
              <a:rPr lang="ru-RU" sz="1200" dirty="0" smtClean="0"/>
              <a:t> сложно и</a:t>
            </a:r>
          </a:p>
          <a:p>
            <a:r>
              <a:rPr lang="ru-RU" sz="1200" dirty="0" smtClean="0"/>
              <a:t>                                        невероятно интересно!!!</a:t>
            </a:r>
          </a:p>
          <a:p>
            <a:r>
              <a:rPr lang="ru-RU" sz="1200" dirty="0" smtClean="0"/>
              <a:t>                                            Я в первый раз стала куратором, </a:t>
            </a:r>
          </a:p>
          <a:p>
            <a:r>
              <a:rPr lang="ru-RU" sz="1200" dirty="0" smtClean="0"/>
              <a:t>                                           очень волновалась, но всё прошло</a:t>
            </a:r>
          </a:p>
          <a:p>
            <a:r>
              <a:rPr lang="ru-RU" sz="1200" dirty="0" smtClean="0"/>
              <a:t>                                            хорошо! Ребята просто</a:t>
            </a:r>
          </a:p>
          <a:p>
            <a:r>
              <a:rPr lang="ru-RU" sz="1200" dirty="0" smtClean="0"/>
              <a:t>                                         замечательные, а мой напарник</a:t>
            </a:r>
          </a:p>
          <a:p>
            <a:r>
              <a:rPr lang="ru-RU" sz="1200" dirty="0" smtClean="0"/>
              <a:t>                                     Костя – просто невероятный, я очень благодарна ему за поддержку.</a:t>
            </a:r>
          </a:p>
          <a:p>
            <a:r>
              <a:rPr lang="ru-RU" sz="1200" dirty="0" smtClean="0"/>
              <a:t>Из мероприятий мне больше всего запомнился День Здоровья, который проводила библиотека. Было очень весело и интересно!» – </a:t>
            </a:r>
            <a:r>
              <a:rPr lang="ru-RU" sz="1200" b="1" dirty="0" smtClean="0"/>
              <a:t>Шестакова Евгения, студентка </a:t>
            </a:r>
            <a:r>
              <a:rPr lang="ru-RU" sz="1200" b="1" dirty="0" err="1" smtClean="0"/>
              <a:t>КемГУ</a:t>
            </a:r>
            <a:r>
              <a:rPr lang="ru-RU" sz="1200" b="1" dirty="0" smtClean="0"/>
              <a:t>.</a:t>
            </a:r>
            <a:endParaRPr lang="ru-RU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42852" y="4857752"/>
            <a:ext cx="371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«В 2019 году я впервые приняла участие в</a:t>
            </a:r>
          </a:p>
          <a:p>
            <a:r>
              <a:rPr lang="ru-RU" sz="1200" dirty="0" smtClean="0"/>
              <a:t> лагере Союза молодежи Кузбасса. </a:t>
            </a:r>
          </a:p>
          <a:p>
            <a:r>
              <a:rPr lang="ru-RU" sz="1200" dirty="0" smtClean="0"/>
              <a:t>Сказать,  что было интересно – ничего </a:t>
            </a:r>
          </a:p>
          <a:p>
            <a:r>
              <a:rPr lang="ru-RU" sz="1200" dirty="0" smtClean="0"/>
              <a:t>не  сказать! Особенно мне понравилась образовательная программа. </a:t>
            </a:r>
          </a:p>
          <a:p>
            <a:r>
              <a:rPr lang="ru-RU" sz="1200" dirty="0" smtClean="0"/>
              <a:t>Все тренинги были очень полезными</a:t>
            </a:r>
          </a:p>
          <a:p>
            <a:r>
              <a:rPr lang="ru-RU" sz="1200" dirty="0" smtClean="0"/>
              <a:t> и интересными. Ещё очень круто было </a:t>
            </a:r>
          </a:p>
          <a:p>
            <a:r>
              <a:rPr lang="ru-RU" sz="1200" dirty="0" smtClean="0"/>
              <a:t>поучаствовать в мастер-классе по йоге!» – </a:t>
            </a:r>
            <a:r>
              <a:rPr lang="ru-RU" sz="1200" b="1" dirty="0" smtClean="0"/>
              <a:t>Елисеева Елизавета, студентка КПК.</a:t>
            </a:r>
            <a:endParaRPr lang="ru-RU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285860" y="6715140"/>
            <a:ext cx="3143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    «Я первый раз участвовал в </a:t>
            </a:r>
          </a:p>
          <a:p>
            <a:r>
              <a:rPr lang="ru-RU" sz="1200" dirty="0" smtClean="0"/>
              <a:t>        работе лагеря!  Для меня всё было</a:t>
            </a:r>
          </a:p>
          <a:p>
            <a:r>
              <a:rPr lang="ru-RU" sz="1200" dirty="0" smtClean="0"/>
              <a:t>         новым и даже  непривычным.  </a:t>
            </a:r>
          </a:p>
          <a:p>
            <a:r>
              <a:rPr lang="ru-RU" sz="1200" dirty="0" smtClean="0"/>
              <a:t>         Однако, благодаря работе</a:t>
            </a:r>
          </a:p>
          <a:p>
            <a:r>
              <a:rPr lang="ru-RU" sz="1200" dirty="0" smtClean="0"/>
              <a:t>         организаторов и кураторов. Я</a:t>
            </a:r>
          </a:p>
          <a:p>
            <a:r>
              <a:rPr lang="ru-RU" sz="1200" dirty="0" smtClean="0"/>
              <a:t>        быстро вписался и получил настоящее</a:t>
            </a:r>
          </a:p>
          <a:p>
            <a:r>
              <a:rPr lang="ru-RU" sz="1200" dirty="0" smtClean="0"/>
              <a:t>      удовольствие от каждого дня на лагере.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14290" y="8140511"/>
            <a:ext cx="4714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Работать с кураторами было особенно интересно! Мы готовили вечерние мероприятия, общались в творческой атмосфере, это было круто! Спасибо!» – </a:t>
            </a:r>
            <a:r>
              <a:rPr lang="ru-RU" sz="1200" b="1" dirty="0" smtClean="0"/>
              <a:t>Максим Пульмановский, студент </a:t>
            </a:r>
            <a:r>
              <a:rPr lang="ru-RU" sz="1200" b="1" dirty="0" err="1" smtClean="0"/>
              <a:t>КемТИПиСУ</a:t>
            </a:r>
            <a:r>
              <a:rPr lang="ru-RU" sz="1200" b="1" dirty="0" smtClean="0"/>
              <a:t>.</a:t>
            </a:r>
            <a:endParaRPr lang="ru-RU" sz="1200" b="1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285728" y="500034"/>
            <a:ext cx="6357982" cy="1588"/>
          </a:xfrm>
          <a:prstGeom prst="line">
            <a:avLst/>
          </a:prstGeom>
          <a:ln w="25400">
            <a:solidFill>
              <a:srgbClr val="374DE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7" name="Picture 1" descr="H:\Documents and Settings\WS911\Мои документы\Мероприятия\Конкурс годовых отчетов\2020\Фотографии\Лагерь_2.jpg"/>
          <p:cNvPicPr>
            <a:picLocks noChangeAspect="1" noChangeArrowheads="1"/>
          </p:cNvPicPr>
          <p:nvPr/>
        </p:nvPicPr>
        <p:blipFill>
          <a:blip r:embed="rId3" cstate="print"/>
          <a:srcRect l="24805" t="15710" r="45899" b="41207"/>
          <a:stretch>
            <a:fillRect/>
          </a:stretch>
        </p:blipFill>
        <p:spPr bwMode="auto">
          <a:xfrm>
            <a:off x="214290" y="2600334"/>
            <a:ext cx="1428736" cy="1400162"/>
          </a:xfrm>
          <a:prstGeom prst="ellipse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4572008" y="6973219"/>
            <a:ext cx="2143140" cy="1384995"/>
          </a:xfrm>
          <a:prstGeom prst="rect">
            <a:avLst/>
          </a:prstGeom>
          <a:noFill/>
          <a:ln w="38100">
            <a:solidFill>
              <a:srgbClr val="374DE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Мероприятия от партнеров: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 Творческий мастер-класс от </a:t>
            </a:r>
            <a:r>
              <a:rPr lang="ru-RU" sz="1200" dirty="0" err="1" smtClean="0"/>
              <a:t>Леруа</a:t>
            </a:r>
            <a:r>
              <a:rPr lang="ru-RU" sz="1200" dirty="0" smtClean="0"/>
              <a:t> </a:t>
            </a:r>
            <a:r>
              <a:rPr lang="ru-RU" sz="1200" dirty="0" err="1" smtClean="0"/>
              <a:t>Мерлен</a:t>
            </a:r>
            <a:r>
              <a:rPr lang="ru-RU" sz="1200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 День здоровья от Кемеровской областной библиотеки для детей и юношества.</a:t>
            </a:r>
          </a:p>
        </p:txBody>
      </p:sp>
      <p:sp>
        <p:nvSpPr>
          <p:cNvPr id="27" name="Овал 26"/>
          <p:cNvSpPr/>
          <p:nvPr/>
        </p:nvSpPr>
        <p:spPr>
          <a:xfrm>
            <a:off x="6165304" y="8532440"/>
            <a:ext cx="432048" cy="360040"/>
          </a:xfrm>
          <a:prstGeom prst="ellipse">
            <a:avLst/>
          </a:prstGeom>
          <a:noFill/>
          <a:ln>
            <a:solidFill>
              <a:srgbClr val="374D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H:\Documents and Settings\WS911\Мои документы\Мероприятия\Конкурс годовых отчетов\2020\Фотографии\Лагерь_3.jpg"/>
          <p:cNvPicPr>
            <a:picLocks noChangeAspect="1" noChangeArrowheads="1"/>
          </p:cNvPicPr>
          <p:nvPr/>
        </p:nvPicPr>
        <p:blipFill>
          <a:blip r:embed="rId4" cstate="print"/>
          <a:srcRect l="25977" t="28019" r="25976"/>
          <a:stretch>
            <a:fillRect/>
          </a:stretch>
        </p:blipFill>
        <p:spPr bwMode="auto">
          <a:xfrm>
            <a:off x="2855162" y="4786314"/>
            <a:ext cx="1431094" cy="1428760"/>
          </a:xfrm>
          <a:prstGeom prst="ellipse">
            <a:avLst/>
          </a:prstGeom>
          <a:noFill/>
        </p:spPr>
      </p:pic>
      <p:pic>
        <p:nvPicPr>
          <p:cNvPr id="9219" name="Picture 3" descr="H:\Documents and Settings\WS911\Мои документы\Мероприятия\Конкурс годовых отчетов\2020\Фотографии\Лагерь_9.jpg"/>
          <p:cNvPicPr>
            <a:picLocks noChangeAspect="1" noChangeArrowheads="1"/>
          </p:cNvPicPr>
          <p:nvPr/>
        </p:nvPicPr>
        <p:blipFill>
          <a:blip r:embed="rId5" cstate="print"/>
          <a:srcRect t="1695" r="28813" b="49153"/>
          <a:stretch>
            <a:fillRect/>
          </a:stretch>
        </p:blipFill>
        <p:spPr bwMode="auto">
          <a:xfrm>
            <a:off x="214290" y="6643702"/>
            <a:ext cx="1428784" cy="1479786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9669</TotalTime>
  <Words>3099</Words>
  <Application>Microsoft Office PowerPoint</Application>
  <PresentationFormat>Экран (4:3)</PresentationFormat>
  <Paragraphs>331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WS9</cp:lastModifiedBy>
  <cp:revision>787</cp:revision>
  <dcterms:modified xsi:type="dcterms:W3CDTF">2020-07-16T10:07:30Z</dcterms:modified>
</cp:coreProperties>
</file>